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3" r:id="rId2"/>
    <p:sldId id="365" r:id="rId3"/>
    <p:sldId id="366" r:id="rId4"/>
    <p:sldId id="372" r:id="rId5"/>
    <p:sldId id="363" r:id="rId6"/>
    <p:sldId id="357" r:id="rId7"/>
    <p:sldId id="367" r:id="rId8"/>
    <p:sldId id="328" r:id="rId9"/>
    <p:sldId id="361" r:id="rId10"/>
    <p:sldId id="374" r:id="rId11"/>
    <p:sldId id="376" r:id="rId12"/>
    <p:sldId id="377" r:id="rId13"/>
    <p:sldId id="378" r:id="rId14"/>
    <p:sldId id="379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90" r:id="rId24"/>
    <p:sldId id="391" r:id="rId25"/>
    <p:sldId id="392" r:id="rId26"/>
    <p:sldId id="364" r:id="rId27"/>
    <p:sldId id="39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66FF"/>
    <a:srgbClr val="00FF00"/>
    <a:srgbClr val="009900"/>
    <a:srgbClr val="990099"/>
    <a:srgbClr val="80FCF0"/>
    <a:srgbClr val="DFECA6"/>
    <a:srgbClr val="F1F7D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6405" autoAdjust="0"/>
    <p:restoredTop sz="94647" autoAdjust="0"/>
  </p:normalViewPr>
  <p:slideViewPr>
    <p:cSldViewPr>
      <p:cViewPr varScale="1">
        <p:scale>
          <a:sx n="113" d="100"/>
          <a:sy n="113" d="100"/>
        </p:scale>
        <p:origin x="-231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A71D5-01C6-4B32-9E62-356403A0A06D}" type="doc">
      <dgm:prSet loTypeId="urn:microsoft.com/office/officeart/2005/8/layout/chevron1" loCatId="process" qsTypeId="urn:microsoft.com/office/officeart/2005/8/quickstyle/simple5" qsCatId="simple" csTypeId="urn:microsoft.com/office/officeart/2005/8/colors/colorful1#2" csCatId="colorful" phldr="1"/>
      <dgm:spPr/>
    </dgm:pt>
    <dgm:pt modelId="{9912DA9D-18B3-4CEA-8520-48C46CA6193C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Повышение уровня заработной платы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A7039177-1699-4848-A177-915EBD46E21C}" type="parTrans" cxnId="{120FC5D9-E91D-4DBD-AA94-22EB5E5F2349}">
      <dgm:prSet/>
      <dgm:spPr/>
      <dgm:t>
        <a:bodyPr/>
        <a:lstStyle/>
        <a:p>
          <a:endParaRPr lang="ru-RU" b="1">
            <a:latin typeface="Arial" pitchFamily="34" charset="0"/>
            <a:cs typeface="Arial" pitchFamily="34" charset="0"/>
          </a:endParaRPr>
        </a:p>
      </dgm:t>
    </dgm:pt>
    <dgm:pt modelId="{91422902-5221-43E8-BA9D-F391F465F413}" type="sibTrans" cxnId="{120FC5D9-E91D-4DBD-AA94-22EB5E5F2349}">
      <dgm:prSet/>
      <dgm:spPr/>
      <dgm:t>
        <a:bodyPr/>
        <a:lstStyle/>
        <a:p>
          <a:endParaRPr lang="ru-RU" b="1">
            <a:latin typeface="Arial" pitchFamily="34" charset="0"/>
            <a:cs typeface="Arial" pitchFamily="34" charset="0"/>
          </a:endParaRPr>
        </a:p>
      </dgm:t>
    </dgm:pt>
    <dgm:pt modelId="{47E9A882-469F-4D9B-A1BA-8E7ADF9BE186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Легализация  налоговой базы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787A06DC-8680-4E5F-B2E5-A19052BF6B9A}" type="parTrans" cxnId="{91B3BB4B-7727-46AA-A103-5F4C7D38A191}">
      <dgm:prSet/>
      <dgm:spPr/>
      <dgm:t>
        <a:bodyPr/>
        <a:lstStyle/>
        <a:p>
          <a:endParaRPr lang="ru-RU" b="1">
            <a:latin typeface="Arial" pitchFamily="34" charset="0"/>
            <a:cs typeface="Arial" pitchFamily="34" charset="0"/>
          </a:endParaRPr>
        </a:p>
      </dgm:t>
    </dgm:pt>
    <dgm:pt modelId="{0C37E90F-AE56-48E6-82F8-BD0E72326155}" type="sibTrans" cxnId="{91B3BB4B-7727-46AA-A103-5F4C7D38A191}">
      <dgm:prSet/>
      <dgm:spPr/>
      <dgm:t>
        <a:bodyPr/>
        <a:lstStyle/>
        <a:p>
          <a:endParaRPr lang="ru-RU" b="1">
            <a:latin typeface="Arial" pitchFamily="34" charset="0"/>
            <a:cs typeface="Arial" pitchFamily="34" charset="0"/>
          </a:endParaRPr>
        </a:p>
      </dgm:t>
    </dgm:pt>
    <dgm:pt modelId="{558A0B6E-4CE5-4C4C-97BB-FC44512DFC4A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Увеличение фонда оплаты труда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8277336C-6313-4E1D-B8ED-5DFD4908CBA2}" type="parTrans" cxnId="{6E35A899-ABF1-4716-9595-656DA0A4F040}">
      <dgm:prSet/>
      <dgm:spPr/>
      <dgm:t>
        <a:bodyPr/>
        <a:lstStyle/>
        <a:p>
          <a:endParaRPr lang="ru-RU" b="1">
            <a:latin typeface="Arial" pitchFamily="34" charset="0"/>
            <a:cs typeface="Arial" pitchFamily="34" charset="0"/>
          </a:endParaRPr>
        </a:p>
      </dgm:t>
    </dgm:pt>
    <dgm:pt modelId="{7A2FC4F9-9637-458A-BB47-7721E75716B9}" type="sibTrans" cxnId="{6E35A899-ABF1-4716-9595-656DA0A4F040}">
      <dgm:prSet/>
      <dgm:spPr/>
      <dgm:t>
        <a:bodyPr/>
        <a:lstStyle/>
        <a:p>
          <a:endParaRPr lang="ru-RU" b="1">
            <a:latin typeface="Arial" pitchFamily="34" charset="0"/>
            <a:cs typeface="Arial" pitchFamily="34" charset="0"/>
          </a:endParaRPr>
        </a:p>
      </dgm:t>
    </dgm:pt>
    <dgm:pt modelId="{1035F122-30DE-4DA5-9B03-21639EC64975}" type="pres">
      <dgm:prSet presAssocID="{D74A71D5-01C6-4B32-9E62-356403A0A06D}" presName="Name0" presStyleCnt="0">
        <dgm:presLayoutVars>
          <dgm:dir/>
          <dgm:animLvl val="lvl"/>
          <dgm:resizeHandles val="exact"/>
        </dgm:presLayoutVars>
      </dgm:prSet>
      <dgm:spPr/>
    </dgm:pt>
    <dgm:pt modelId="{242F61F4-3BFA-4FF5-8601-C8F418142E60}" type="pres">
      <dgm:prSet presAssocID="{9912DA9D-18B3-4CEA-8520-48C46CA6193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E81E55-4E26-48F9-81D5-AE62258C40E9}" type="pres">
      <dgm:prSet presAssocID="{91422902-5221-43E8-BA9D-F391F465F413}" presName="parTxOnlySpace" presStyleCnt="0"/>
      <dgm:spPr/>
    </dgm:pt>
    <dgm:pt modelId="{FEB702E7-6023-4BAD-98D1-8FC259F57B4D}" type="pres">
      <dgm:prSet presAssocID="{47E9A882-469F-4D9B-A1BA-8E7ADF9BE18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784696-5730-4A22-A5B6-B88A7B8D36E8}" type="pres">
      <dgm:prSet presAssocID="{0C37E90F-AE56-48E6-82F8-BD0E72326155}" presName="parTxOnlySpace" presStyleCnt="0"/>
      <dgm:spPr/>
    </dgm:pt>
    <dgm:pt modelId="{FAA71D0E-40CF-454D-AFB9-5B236C6F406A}" type="pres">
      <dgm:prSet presAssocID="{558A0B6E-4CE5-4C4C-97BB-FC44512DFC4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0FC5D9-E91D-4DBD-AA94-22EB5E5F2349}" srcId="{D74A71D5-01C6-4B32-9E62-356403A0A06D}" destId="{9912DA9D-18B3-4CEA-8520-48C46CA6193C}" srcOrd="0" destOrd="0" parTransId="{A7039177-1699-4848-A177-915EBD46E21C}" sibTransId="{91422902-5221-43E8-BA9D-F391F465F413}"/>
    <dgm:cxn modelId="{ED16094E-5D35-4AF2-9555-E4924E027597}" type="presOf" srcId="{558A0B6E-4CE5-4C4C-97BB-FC44512DFC4A}" destId="{FAA71D0E-40CF-454D-AFB9-5B236C6F406A}" srcOrd="0" destOrd="0" presId="urn:microsoft.com/office/officeart/2005/8/layout/chevron1"/>
    <dgm:cxn modelId="{6E35A899-ABF1-4716-9595-656DA0A4F040}" srcId="{D74A71D5-01C6-4B32-9E62-356403A0A06D}" destId="{558A0B6E-4CE5-4C4C-97BB-FC44512DFC4A}" srcOrd="2" destOrd="0" parTransId="{8277336C-6313-4E1D-B8ED-5DFD4908CBA2}" sibTransId="{7A2FC4F9-9637-458A-BB47-7721E75716B9}"/>
    <dgm:cxn modelId="{C29B7726-7096-495D-B5CF-E7C8487F2255}" type="presOf" srcId="{9912DA9D-18B3-4CEA-8520-48C46CA6193C}" destId="{242F61F4-3BFA-4FF5-8601-C8F418142E60}" srcOrd="0" destOrd="0" presId="urn:microsoft.com/office/officeart/2005/8/layout/chevron1"/>
    <dgm:cxn modelId="{D8D9DEA6-0A7E-4D5A-895A-AF0A5B8392BE}" type="presOf" srcId="{47E9A882-469F-4D9B-A1BA-8E7ADF9BE186}" destId="{FEB702E7-6023-4BAD-98D1-8FC259F57B4D}" srcOrd="0" destOrd="0" presId="urn:microsoft.com/office/officeart/2005/8/layout/chevron1"/>
    <dgm:cxn modelId="{0F0C21D0-A8A2-4D56-BBCB-FC9A23905024}" type="presOf" srcId="{D74A71D5-01C6-4B32-9E62-356403A0A06D}" destId="{1035F122-30DE-4DA5-9B03-21639EC64975}" srcOrd="0" destOrd="0" presId="urn:microsoft.com/office/officeart/2005/8/layout/chevron1"/>
    <dgm:cxn modelId="{91B3BB4B-7727-46AA-A103-5F4C7D38A191}" srcId="{D74A71D5-01C6-4B32-9E62-356403A0A06D}" destId="{47E9A882-469F-4D9B-A1BA-8E7ADF9BE186}" srcOrd="1" destOrd="0" parTransId="{787A06DC-8680-4E5F-B2E5-A19052BF6B9A}" sibTransId="{0C37E90F-AE56-48E6-82F8-BD0E72326155}"/>
    <dgm:cxn modelId="{787AC1C3-85E6-4474-AFA6-9DE4BF234824}" type="presParOf" srcId="{1035F122-30DE-4DA5-9B03-21639EC64975}" destId="{242F61F4-3BFA-4FF5-8601-C8F418142E60}" srcOrd="0" destOrd="0" presId="urn:microsoft.com/office/officeart/2005/8/layout/chevron1"/>
    <dgm:cxn modelId="{4C8A7CD2-68AE-44FE-A84D-E6C9823C74CD}" type="presParOf" srcId="{1035F122-30DE-4DA5-9B03-21639EC64975}" destId="{B3E81E55-4E26-48F9-81D5-AE62258C40E9}" srcOrd="1" destOrd="0" presId="urn:microsoft.com/office/officeart/2005/8/layout/chevron1"/>
    <dgm:cxn modelId="{474FDFE6-C352-44CE-A87A-A086C8AA43AD}" type="presParOf" srcId="{1035F122-30DE-4DA5-9B03-21639EC64975}" destId="{FEB702E7-6023-4BAD-98D1-8FC259F57B4D}" srcOrd="2" destOrd="0" presId="urn:microsoft.com/office/officeart/2005/8/layout/chevron1"/>
    <dgm:cxn modelId="{7215C443-031A-413C-BC8E-3ACB49F6A10A}" type="presParOf" srcId="{1035F122-30DE-4DA5-9B03-21639EC64975}" destId="{A1784696-5730-4A22-A5B6-B88A7B8D36E8}" srcOrd="3" destOrd="0" presId="urn:microsoft.com/office/officeart/2005/8/layout/chevron1"/>
    <dgm:cxn modelId="{8855D175-8B0C-4E58-B545-7882614E3248}" type="presParOf" srcId="{1035F122-30DE-4DA5-9B03-21639EC64975}" destId="{FAA71D0E-40CF-454D-AFB9-5B236C6F406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2F61F4-3BFA-4FF5-8601-C8F418142E60}">
      <dsp:nvSpPr>
        <dsp:cNvPr id="0" name=""/>
        <dsp:cNvSpPr/>
      </dsp:nvSpPr>
      <dsp:spPr>
        <a:xfrm>
          <a:off x="1785" y="472814"/>
          <a:ext cx="2175867" cy="870346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pitchFamily="34" charset="0"/>
              <a:cs typeface="Arial" pitchFamily="34" charset="0"/>
            </a:rPr>
            <a:t>Повышение уровня заработной платы</a:t>
          </a:r>
          <a:endParaRPr lang="ru-RU" sz="1500" b="1" kern="1200" dirty="0">
            <a:latin typeface="Arial" pitchFamily="34" charset="0"/>
            <a:cs typeface="Arial" pitchFamily="34" charset="0"/>
          </a:endParaRPr>
        </a:p>
      </dsp:txBody>
      <dsp:txXfrm>
        <a:off x="1785" y="472814"/>
        <a:ext cx="2175867" cy="870346"/>
      </dsp:txXfrm>
    </dsp:sp>
    <dsp:sp modelId="{FEB702E7-6023-4BAD-98D1-8FC259F57B4D}">
      <dsp:nvSpPr>
        <dsp:cNvPr id="0" name=""/>
        <dsp:cNvSpPr/>
      </dsp:nvSpPr>
      <dsp:spPr>
        <a:xfrm>
          <a:off x="1960066" y="472814"/>
          <a:ext cx="2175867" cy="870346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pitchFamily="34" charset="0"/>
              <a:cs typeface="Arial" pitchFamily="34" charset="0"/>
            </a:rPr>
            <a:t>Легализация  налоговой базы</a:t>
          </a:r>
          <a:endParaRPr lang="ru-RU" sz="1500" b="1" kern="1200" dirty="0">
            <a:latin typeface="Arial" pitchFamily="34" charset="0"/>
            <a:cs typeface="Arial" pitchFamily="34" charset="0"/>
          </a:endParaRPr>
        </a:p>
      </dsp:txBody>
      <dsp:txXfrm>
        <a:off x="1960066" y="472814"/>
        <a:ext cx="2175867" cy="870346"/>
      </dsp:txXfrm>
    </dsp:sp>
    <dsp:sp modelId="{FAA71D0E-40CF-454D-AFB9-5B236C6F406A}">
      <dsp:nvSpPr>
        <dsp:cNvPr id="0" name=""/>
        <dsp:cNvSpPr/>
      </dsp:nvSpPr>
      <dsp:spPr>
        <a:xfrm>
          <a:off x="3918346" y="472814"/>
          <a:ext cx="2175867" cy="870346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latin typeface="Arial" pitchFamily="34" charset="0"/>
              <a:cs typeface="Arial" pitchFamily="34" charset="0"/>
            </a:rPr>
            <a:t>Увеличение фонда оплаты труда</a:t>
          </a:r>
          <a:endParaRPr lang="ru-RU" sz="1500" b="1" kern="1200" dirty="0">
            <a:latin typeface="Arial" pitchFamily="34" charset="0"/>
            <a:cs typeface="Arial" pitchFamily="34" charset="0"/>
          </a:endParaRPr>
        </a:p>
      </dsp:txBody>
      <dsp:txXfrm>
        <a:off x="3918346" y="472814"/>
        <a:ext cx="2175867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39A09E3-5A37-48B0-B48D-61F2849730A8}" type="datetimeFigureOut">
              <a:rPr lang="ru-RU"/>
              <a:pPr>
                <a:defRPr/>
              </a:pPr>
              <a:t>17.02.2015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178DFEB-7366-4B85-BA95-DA3470D01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4403353-A255-4AAE-98AF-51905D649664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3025" y="8685213"/>
            <a:ext cx="2973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58D2434-5044-43CA-81EB-F772A42697EE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33796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963B84D-3A81-467D-922C-6C8FDEA18760}" type="slidenum">
              <a:rPr lang="ru-RU" sz="1200">
                <a:cs typeface="Arial" charset="0"/>
              </a:rPr>
              <a:pPr algn="r"/>
              <a:t>4</a:t>
            </a:fld>
            <a:endParaRPr lang="ru-RU" sz="1200">
              <a:cs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7763" y="685800"/>
            <a:ext cx="4570412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B6B578-659C-47BB-832A-6B516AAEB95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D36767-9067-43B9-B372-B524CADA34B2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12286-045C-45AA-B997-F985AC07180F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CE5AB-600F-4782-9BE3-403C39FE3D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286E-92D2-4885-A93C-965089B1349C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73828-56F9-4E52-8659-10B50060B6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E372F-5F6A-4765-8D3A-285FBF23232B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3D7AB-5D97-433D-9E22-1227D188CB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0C4A3-9372-46AC-A74C-0B4226E81456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D72F2-614F-44AA-99D6-1490591EF7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52E25-BFD0-42B2-9C84-53DCBB42FB2C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38F65-D10D-42E6-805F-40A11C49DD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2A68D-50E2-4D69-9267-365A53A63FC4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3F207-F361-4B2D-87BA-6565758235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C3A02-18CD-4CE3-9765-484BD4EA3D34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23803-3E27-4BD2-ACBD-7F7D0E63D5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3267D-5579-4B36-BC30-2343FDEF327B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93D66-4269-4346-9528-A9A1A206A9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41826-AE12-4AC0-B66E-2B6925D073E1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DA471-588F-47DE-B78D-B66C26A59F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83B7B-D98C-40DB-BED7-B3F05BCAF779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D6A7E-92B1-424E-B52C-1759F7A920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C64A7-AE86-4782-91A0-AE54C313AE31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8F9C1-D768-46C3-9290-499A93657B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A2D76-C0A6-4D6F-AA38-8F5C1D7270C9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AC0D2-F7F2-4956-AF84-1C039956AF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761D-0188-4D52-8F71-64BC0EA5C912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42EF9-EB2A-4E94-8485-070141F2FC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D2828-D62F-45C9-A0AF-05EA34D164E8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79F90-8232-4BCA-9674-840F6EF66A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C9918-BEEA-4427-9898-480570731070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9BFDC-329A-4522-B53B-D3E1472BA8B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7999">
              <a:srgbClr val="FCEFBA"/>
            </a:gs>
            <a:gs pos="36000">
              <a:srgbClr val="FDFDDB"/>
            </a:gs>
            <a:gs pos="61000">
              <a:schemeClr val="bg1"/>
            </a:gs>
            <a:gs pos="82001">
              <a:srgbClr val="FCEFBA"/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AA05BD-34AC-4D3A-B8EA-21891F4354D6}" type="datetimeFigureOut">
              <a:rPr lang="ru-RU"/>
              <a:pPr>
                <a:defRPr/>
              </a:pPr>
              <a:t>17.02.2015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E15BB1-20C0-472A-83E0-5A7C067D26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3.xls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__________Microsoft_Office_Excel5.xls"/><Relationship Id="rId4" Type="http://schemas.openxmlformats.org/officeDocument/2006/relationships/oleObject" Target="../embeddings/__________Microsoft_Office_Excel4.xls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oleObject" Target="../embeddings/__________Microsoft_Office_Excel1.xls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539552" y="1071546"/>
            <a:ext cx="8280920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200" b="1" dirty="0">
                <a:ln w="1905">
                  <a:solidFill>
                    <a:schemeClr val="accent6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Проект  решения </a:t>
            </a:r>
          </a:p>
          <a:p>
            <a:pPr algn="ctr"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«О районном бюджете на </a:t>
            </a: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2015 </a:t>
            </a: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плановый период </a:t>
            </a: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2016 </a:t>
            </a: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</a:t>
            </a: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2017 </a:t>
            </a:r>
            <a:r>
              <a:rPr lang="ru-RU" sz="4800" b="1" dirty="0">
                <a:ln w="1905">
                  <a:solidFill>
                    <a:srgbClr val="800000"/>
                  </a:solidFill>
                </a:ln>
                <a:gradFill flip="none" rotWithShape="1"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годов»</a:t>
            </a:r>
          </a:p>
        </p:txBody>
      </p:sp>
      <p:sp>
        <p:nvSpPr>
          <p:cNvPr id="6147" name="Прямоугольник 3"/>
          <p:cNvSpPr>
            <a:spLocks noChangeArrowheads="1"/>
          </p:cNvSpPr>
          <p:nvPr/>
        </p:nvSpPr>
        <p:spPr bwMode="auto">
          <a:xfrm>
            <a:off x="684213" y="188913"/>
            <a:ext cx="7786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  <a:latin typeface="Times New Roman" pitchFamily="18" charset="0"/>
              </a:rPr>
              <a:t>Финансовое управление администрации Идринского района</a:t>
            </a:r>
          </a:p>
        </p:txBody>
      </p:sp>
      <p:pic>
        <p:nvPicPr>
          <p:cNvPr id="6149" name="SapphireHiddenControl" hidden="1"/>
          <p:cNvPicPr preferRelativeResize="0">
            <a:picLocks noChangeArrowheads="1" noChangeShapeType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09600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395288" y="947738"/>
            <a:ext cx="8613775" cy="33337"/>
            <a:chOff x="280" y="601"/>
            <a:chExt cx="5426" cy="21"/>
          </a:xfrm>
        </p:grpSpPr>
        <p:sp>
          <p:nvSpPr>
            <p:cNvPr id="3078" name="Line 4"/>
            <p:cNvSpPr>
              <a:spLocks noChangeShapeType="1"/>
            </p:cNvSpPr>
            <p:nvPr/>
          </p:nvSpPr>
          <p:spPr bwMode="auto">
            <a:xfrm>
              <a:off x="281" y="622"/>
              <a:ext cx="2997" cy="0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79" name="Line 5"/>
            <p:cNvSpPr>
              <a:spLocks noChangeShapeType="1"/>
            </p:cNvSpPr>
            <p:nvPr/>
          </p:nvSpPr>
          <p:spPr bwMode="auto">
            <a:xfrm>
              <a:off x="280" y="601"/>
              <a:ext cx="5426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323850" y="260350"/>
            <a:ext cx="8640763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solidFill>
                  <a:schemeClr val="tx2"/>
                </a:solidFill>
              </a:rPr>
              <a:t>«Программная» структура расходов бюджета в 2015 году</a:t>
            </a:r>
          </a:p>
        </p:txBody>
      </p:sp>
      <p:graphicFrame>
        <p:nvGraphicFramePr>
          <p:cNvPr id="3074" name="Диаграмма 6"/>
          <p:cNvGraphicFramePr>
            <a:graphicFrameLocks/>
          </p:cNvGraphicFramePr>
          <p:nvPr/>
        </p:nvGraphicFramePr>
        <p:xfrm>
          <a:off x="469900" y="1273175"/>
          <a:ext cx="8253413" cy="4892675"/>
        </p:xfrm>
        <a:graphic>
          <a:graphicData uri="http://schemas.openxmlformats.org/presentationml/2006/ole">
            <p:oleObj spid="_x0000_s3074" name="Диаграмма" r:id="rId3" imgW="8372430" imgH="4962615" progId="Excel.Chart.8">
              <p:embed/>
            </p:oleObj>
          </a:graphicData>
        </a:graphic>
      </p:graphicFrame>
      <p:sp>
        <p:nvSpPr>
          <p:cNvPr id="3077" name="Rectangle 6"/>
          <p:cNvSpPr txBox="1">
            <a:spLocks noChangeArrowheads="1"/>
          </p:cNvSpPr>
          <p:nvPr/>
        </p:nvSpPr>
        <p:spPr bwMode="auto">
          <a:xfrm>
            <a:off x="6686550" y="640873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BC91A8E-CB30-43B4-A6C4-E12F7E9D76B5}" type="slidenum">
              <a:rPr lang="ru-RU" sz="1400"/>
              <a:pPr algn="r"/>
              <a:t>10</a:t>
            </a:fld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643063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Муниципальная программа Идринского района "Создание условий для развития образования"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C00000"/>
                </a:solidFill>
              </a:rPr>
              <a:t>Цель </a:t>
            </a:r>
            <a:r>
              <a:rPr lang="ru-RU" sz="1600" b="1" dirty="0">
                <a:solidFill>
                  <a:srgbClr val="C00000"/>
                </a:solidFill>
              </a:rPr>
              <a:t>Программы </a:t>
            </a:r>
            <a:r>
              <a:rPr lang="ru-RU" sz="1600" dirty="0"/>
              <a:t>- обеспечение высокого качества образования, </a:t>
            </a:r>
            <a:r>
              <a:rPr lang="ru-RU" sz="1600" dirty="0" smtClean="0"/>
              <a:t>                соответствующего </a:t>
            </a:r>
            <a:r>
              <a:rPr lang="ru-RU" sz="1600" dirty="0"/>
              <a:t>потребностям граждан Идринского района.</a:t>
            </a:r>
          </a:p>
          <a:p>
            <a:pPr>
              <a:defRPr/>
            </a:pPr>
            <a:r>
              <a:rPr lang="ru-RU" sz="1600" b="1" dirty="0">
                <a:solidFill>
                  <a:srgbClr val="C00000"/>
                </a:solidFill>
              </a:rPr>
              <a:t>Задачи программы</a:t>
            </a:r>
            <a:r>
              <a:rPr lang="ru-RU" sz="1600" dirty="0"/>
              <a:t>:</a:t>
            </a:r>
          </a:p>
          <a:p>
            <a:pPr>
              <a:defRPr/>
            </a:pPr>
            <a:r>
              <a:rPr lang="ru-RU" sz="1600" dirty="0"/>
              <a:t>1. Создание в системе дошкольного, общего и дополнительного образования равных возможностей для современного качественного образования, позитивной социализации детей и отдыха, оздоровления детей в летний период;</a:t>
            </a:r>
          </a:p>
          <a:p>
            <a:pPr>
              <a:defRPr/>
            </a:pPr>
            <a:r>
              <a:rPr lang="ru-RU" sz="1600" dirty="0"/>
              <a:t>2. Государственная поддержка детей сирот, расширение практики применения семейных форм воспитания на </a:t>
            </a:r>
            <a:r>
              <a:rPr lang="ru-RU" sz="1600" dirty="0" smtClean="0"/>
              <a:t>2015-2017;</a:t>
            </a:r>
            <a:endParaRPr lang="ru-RU" sz="1600" dirty="0"/>
          </a:p>
          <a:p>
            <a:pPr>
              <a:defRPr/>
            </a:pPr>
            <a:r>
              <a:rPr lang="ru-RU" sz="1600" dirty="0"/>
              <a:t>3. Создание условий для эффективного управления отраслью</a:t>
            </a:r>
            <a:r>
              <a:rPr lang="ru-RU" sz="1600" dirty="0" smtClean="0"/>
              <a:t>.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1600" b="1" dirty="0" smtClean="0"/>
              <a:t>Объем финансового обеспечения реализации программы</a:t>
            </a:r>
          </a:p>
          <a:p>
            <a:pPr marL="0" indent="0">
              <a:buFont typeface="Arial" charset="0"/>
              <a:buNone/>
              <a:defRPr/>
            </a:pPr>
            <a:endParaRPr lang="ru-RU" sz="1600" dirty="0"/>
          </a:p>
          <a:p>
            <a:pPr>
              <a:defRPr/>
            </a:pPr>
            <a:endParaRPr lang="ru-RU" dirty="0"/>
          </a:p>
        </p:txBody>
      </p:sp>
      <p:sp>
        <p:nvSpPr>
          <p:cNvPr id="14340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2205038"/>
            <a:ext cx="3008313" cy="2087562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4508500"/>
          <a:ext cx="8064895" cy="2088231"/>
        </p:xfrm>
        <a:graphic>
          <a:graphicData uri="http://schemas.openxmlformats.org/drawingml/2006/table">
            <a:tbl>
              <a:tblPr/>
              <a:tblGrid>
                <a:gridCol w="5268936"/>
                <a:gridCol w="995759"/>
                <a:gridCol w="792088"/>
                <a:gridCol w="1008112"/>
              </a:tblGrid>
              <a:tr h="25083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Наименование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2015 </a:t>
                      </a:r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год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2017 </a:t>
                      </a:r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731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Подпрограмма "Развитие дошкольного, общего и дополнительного образования детей"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259,2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259,2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259,2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961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Подпрограмма «Государственная поддержка детей-сирот, расширение практики применения семейных форм воспитания»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1,7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1,8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047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Times New Roman"/>
                        </a:rPr>
                        <a:t>Подпрограмма "Обеспечение реализации муниципальной программы и прочие мероприятия в сфере образования"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17,0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17,0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17,0</a:t>
                      </a:r>
                      <a:endParaRPr lang="ru-RU" sz="1400" b="1" i="0" u="none" strike="noStrike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36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205038"/>
            <a:ext cx="3024187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</a:rPr>
              <a:t>Муниципальная программа "Система социальной защиты населения Идринского района"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115328" cy="5096608"/>
          </a:xfrm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Цели Программы:</a:t>
            </a:r>
          </a:p>
          <a:p>
            <a:pPr>
              <a:defRPr/>
            </a:pPr>
            <a:r>
              <a:rPr lang="ru-RU" sz="2400" b="1" dirty="0" smtClean="0"/>
              <a:t>своевременное и качественное исполнение переданных государственных полномочий в сфере социальной поддержки и социального обслуживания населения;</a:t>
            </a:r>
          </a:p>
          <a:p>
            <a:pPr>
              <a:defRPr/>
            </a:pPr>
            <a:r>
              <a:rPr lang="ru-RU" sz="2400" b="1" dirty="0" smtClean="0"/>
              <a:t>повышение качества и доступности предоставления муниципальных услуг по социальному обслуживанию.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557338"/>
            <a:ext cx="324008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</a:rPr>
              <a:t>Муниципальная программа "Система социальной защиты населения Идринского района"</a:t>
            </a:r>
            <a:endParaRPr 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spcBef>
                <a:spcPts val="600"/>
              </a:spcBef>
              <a:defRPr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Программы:</a:t>
            </a:r>
          </a:p>
          <a:p>
            <a:pPr>
              <a:defRPr/>
            </a:pPr>
            <a:r>
              <a:rPr lang="ru-RU" sz="1600" b="1" dirty="0" smtClean="0"/>
              <a:t>Обеспечение потребностей граждан пожилого  возраста, инвалидов, включая детей-инвалидов, семей и детей в социальном обслуживании. </a:t>
            </a:r>
          </a:p>
          <a:p>
            <a:pPr>
              <a:defRPr/>
            </a:pPr>
            <a:r>
              <a:rPr lang="ru-RU" sz="1600" b="1" dirty="0" smtClean="0"/>
              <a:t> Создание условий эффективного развития сферы социальной поддержки и социального обслуживания населения муниципального образования Идринский район</a:t>
            </a:r>
            <a:endParaRPr lang="ru-RU" sz="1600" b="1" dirty="0" smtClean="0">
              <a:solidFill>
                <a:srgbClr val="000000"/>
              </a:solidFill>
            </a:endParaRPr>
          </a:p>
          <a:p>
            <a:pPr indent="457200" algn="ctr">
              <a:buFont typeface="Arial" charset="0"/>
              <a:buNone/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Объем финансового обеспечения реализации программы</a:t>
            </a:r>
          </a:p>
          <a:p>
            <a:pPr indent="457200" algn="just">
              <a:buFont typeface="Calibri" pitchFamily="34" charset="0"/>
              <a:buAutoNum type="arabicPeriod"/>
              <a:defRPr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>
              <a:defRPr/>
            </a:pPr>
            <a:endParaRPr lang="ru-RU" dirty="0" smtClean="0"/>
          </a:p>
        </p:txBody>
      </p:sp>
      <p:graphicFrame>
        <p:nvGraphicFramePr>
          <p:cNvPr id="16412" name="Group 28"/>
          <p:cNvGraphicFramePr>
            <a:graphicFrameLocks noGrp="1"/>
          </p:cNvGraphicFramePr>
          <p:nvPr/>
        </p:nvGraphicFramePr>
        <p:xfrm>
          <a:off x="539750" y="3786188"/>
          <a:ext cx="8280400" cy="2452688"/>
        </p:xfrm>
        <a:graphic>
          <a:graphicData uri="http://schemas.openxmlformats.org/drawingml/2006/table">
            <a:tbl>
              <a:tblPr/>
              <a:tblGrid>
                <a:gridCol w="5486400"/>
                <a:gridCol w="915988"/>
                <a:gridCol w="962025"/>
                <a:gridCol w="915987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 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247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«Повышение качества и доступности социальных услуг населению»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25406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491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 ««Обеспечение своевременного и качественного исполнения переданных государственных полномочий по приему граждан, сбору документов, ведению базы данных получателей социальной помощи и социального обслуживания населения»" </a:t>
                      </a:r>
                    </a:p>
                  </a:txBody>
                  <a:tcPr marL="9525" marR="9525" marT="952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5406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Муниципальная программа Идринского района "Обеспечение жизнедеятельности территории Идринского района"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spcBef>
                <a:spcPts val="600"/>
              </a:spcBef>
            </a:pP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- создание комфортных и безопасных условий для жизни населения.</a:t>
            </a:r>
          </a:p>
          <a:p>
            <a:pPr indent="457200" algn="just">
              <a:spcBef>
                <a:spcPts val="600"/>
              </a:spcBef>
            </a:pPr>
            <a:r>
              <a:rPr lang="ru-RU" sz="1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Программы:</a:t>
            </a:r>
          </a:p>
          <a:p>
            <a:pPr indent="457200" algn="just">
              <a:spcBef>
                <a:spcPts val="600"/>
              </a:spcBef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1. Снижение рисков чрезвычайных ситуаций, повышение защищенности населения и территории Идринского района от угроз природного и техногенного характера.</a:t>
            </a:r>
          </a:p>
          <a:p>
            <a:pPr indent="457200" algn="just">
              <a:spcBef>
                <a:spcPts val="600"/>
              </a:spcBef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2. Повышение доступности транспортных услуг для населения.</a:t>
            </a:r>
          </a:p>
          <a:p>
            <a:pPr indent="457200" algn="just">
              <a:spcBef>
                <a:spcPts val="600"/>
              </a:spcBef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3. Обеспечение доступности предоставляемых коммунальных услуг для граждан.</a:t>
            </a:r>
          </a:p>
          <a:p>
            <a:pPr indent="457200" algn="ctr">
              <a:buFont typeface="Arial" charset="0"/>
              <a:buNone/>
            </a:pPr>
            <a:r>
              <a:rPr lang="ru-RU" sz="1600" b="1" smtClean="0">
                <a:solidFill>
                  <a:srgbClr val="000000"/>
                </a:solidFill>
              </a:rPr>
              <a:t>Объем финансового обеспечения реализации программы</a:t>
            </a:r>
          </a:p>
          <a:p>
            <a:pPr indent="457200" algn="just">
              <a:spcBef>
                <a:spcPts val="600"/>
              </a:spcBef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600"/>
              </a:spcBef>
            </a:pPr>
            <a:endParaRPr lang="ru-RU" sz="1600" b="1" smtClean="0">
              <a:latin typeface="Times New Roman" pitchFamily="18" charset="0"/>
              <a:cs typeface="Times New Roman" pitchFamily="18" charset="0"/>
            </a:endParaRPr>
          </a:p>
          <a:p>
            <a:pPr indent="457200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4365625"/>
          <a:ext cx="8208913" cy="2143125"/>
        </p:xfrm>
        <a:graphic>
          <a:graphicData uri="http://schemas.openxmlformats.org/drawingml/2006/table">
            <a:tbl>
              <a:tblPr/>
              <a:tblGrid>
                <a:gridCol w="5439102"/>
                <a:gridCol w="908379"/>
                <a:gridCol w="953053"/>
                <a:gridCol w="908379"/>
              </a:tblGrid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Наименование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2015 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2016 год 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2017 </a:t>
                      </a:r>
                      <a:r>
                        <a:rPr lang="ru-RU" sz="14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Подпрограмма "Обеспечение предупреждения возникновения и развития чрезвычайных ситуаций природного и техногенного характера"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1,6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1,6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1,6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Подпрограмма "Содействие развитию транспортной системы Идринского района"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5,6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5,9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6,2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Times New Roman"/>
                        </a:rPr>
                        <a:t>Подпрограмма "Содействие развитию жилищно-коммунального хозяйства на территории Идринского района"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0,3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0,3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0,3</a:t>
                      </a:r>
                      <a:endParaRPr lang="ru-RU" sz="14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Муниципальная программа "Создание условий для развития культуры" 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Цель Программы: </a:t>
            </a:r>
          </a:p>
          <a:p>
            <a:pPr indent="450215" algn="just">
              <a:spcAft>
                <a:spcPts val="0"/>
              </a:spcAft>
              <a:defRPr/>
            </a:pPr>
            <a:r>
              <a:rPr lang="ru-RU" sz="1600" dirty="0" smtClean="0">
                <a:latin typeface="Times New Roman"/>
                <a:ea typeface="Times New Roman"/>
              </a:rPr>
              <a:t>- создание условий для развития и реализации культурного и духовного потенциала населения Идринского района;</a:t>
            </a: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Times New Roman"/>
                <a:ea typeface="Times New Roman"/>
              </a:rPr>
              <a:t>- обеспечение условий для эффективного развития и модернизации образовательного учреждения дополнительного образования детей в сфере культуры в соответствии с приоритетами государственной и муниципальной политики в области культуры.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39608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984807"/>
                </a:solidFill>
              </a:rPr>
              <a:t>Муниципальная программа "Создание условий для развития культуры" </a:t>
            </a:r>
            <a:endParaRPr lang="ru-RU" smtClean="0"/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indent="457200" algn="just">
              <a:spcBef>
                <a:spcPts val="600"/>
              </a:spcBef>
            </a:pPr>
            <a:r>
              <a:rPr lang="ru-RU" sz="2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Программы:</a:t>
            </a:r>
          </a:p>
          <a:p>
            <a:pPr indent="457200" algn="just"/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1600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Сохранение и эффективное использование культурного наследия Идринского района.</a:t>
            </a:r>
          </a:p>
          <a:p>
            <a:pPr indent="457200" algn="just"/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2. Обеспечение доступа населения Идринского района к культурным благам и участию в культурной  жизни.</a:t>
            </a:r>
          </a:p>
          <a:p>
            <a:pPr indent="457200" algn="just"/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Создание условий для устойчивого развития отрасли «Культура» в Идринском районе.</a:t>
            </a:r>
          </a:p>
          <a:p>
            <a:pPr indent="457200" algn="ctr">
              <a:buFont typeface="Arial" charset="0"/>
              <a:buNone/>
            </a:pPr>
            <a:r>
              <a:rPr lang="ru-RU" sz="1600" b="1" smtClean="0">
                <a:solidFill>
                  <a:srgbClr val="000000"/>
                </a:solidFill>
              </a:rPr>
              <a:t>Объем финансового обеспечения реализации программы</a:t>
            </a:r>
          </a:p>
          <a:p>
            <a:pPr indent="457200"/>
            <a:endParaRPr lang="ru-RU" smtClean="0"/>
          </a:p>
          <a:p>
            <a:pPr indent="457200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4213" y="3933825"/>
          <a:ext cx="7920879" cy="2385255"/>
        </p:xfrm>
        <a:graphic>
          <a:graphicData uri="http://schemas.openxmlformats.org/drawingml/2006/table">
            <a:tbl>
              <a:tblPr/>
              <a:tblGrid>
                <a:gridCol w="5248255"/>
                <a:gridCol w="876506"/>
                <a:gridCol w="919612"/>
                <a:gridCol w="876506"/>
              </a:tblGrid>
              <a:tr h="5019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"Поддержка искусства  и народного творчества"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1948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"Сохранение культурного наследия"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3194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"Обеспечение условий реализации муниципальной  программы и прочие мероприятия"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</a:rPr>
              <a:t>Муниципальная программа "Создание условий для развития физической культуры и спорта"</a:t>
            </a:r>
            <a:br>
              <a:rPr lang="ru-RU" sz="2800" b="1" smtClean="0">
                <a:solidFill>
                  <a:srgbClr val="C00000"/>
                </a:solidFill>
              </a:rPr>
            </a:br>
            <a:endParaRPr lang="ru-RU" sz="2800" b="1" smtClean="0">
              <a:solidFill>
                <a:srgbClr val="C0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1187450" y="4076700"/>
          <a:ext cx="6891338" cy="1645920"/>
        </p:xfrm>
        <a:graphic>
          <a:graphicData uri="http://schemas.openxmlformats.org/drawingml/2006/table">
            <a:tbl>
              <a:tblPr/>
              <a:tblGrid>
                <a:gridCol w="2619375"/>
                <a:gridCol w="1457325"/>
                <a:gridCol w="1455738"/>
                <a:gridCol w="1358900"/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год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4572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Подпрограмма «Развитие массовой физической культуры и спорта» </a:t>
                      </a:r>
                    </a:p>
                    <a:p>
                      <a:pPr marL="0" marR="0" lvl="0" indent="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0" name="Прямоугольник 7"/>
          <p:cNvSpPr>
            <a:spLocks noChangeArrowheads="1"/>
          </p:cNvSpPr>
          <p:nvPr/>
        </p:nvSpPr>
        <p:spPr bwMode="auto">
          <a:xfrm>
            <a:off x="755650" y="1604963"/>
            <a:ext cx="756126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 algn="just">
              <a:spcBef>
                <a:spcPts val="600"/>
              </a:spcBef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- создание условий, обеспечивающих возможность гражданам систематически заниматься физической культурой и спортом.</a:t>
            </a: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600"/>
              </a:spcBef>
            </a:pP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- обеспечение развития массовой физической культуры на территории Идринского района.</a:t>
            </a:r>
          </a:p>
          <a:p>
            <a:pPr indent="457200" algn="just">
              <a:spcBef>
                <a:spcPts val="600"/>
              </a:spcBef>
            </a:pP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600"/>
              </a:spcBef>
            </a:pPr>
            <a:endParaRPr lang="ru-RU" sz="1100">
              <a:latin typeface="Times New Roman" pitchFamily="18" charset="0"/>
              <a:cs typeface="Times New Roman" pitchFamily="18" charset="0"/>
            </a:endParaRPr>
          </a:p>
          <a:p>
            <a:pPr indent="457200" algn="ctr" eaLnBrk="0" hangingPunct="0">
              <a:spcBef>
                <a:spcPct val="2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>
                <a:solidFill>
                  <a:srgbClr val="000000"/>
                </a:solidFill>
                <a:latin typeface="Calibri" pitchFamily="34" charset="0"/>
              </a:rPr>
              <a:t>Объем финансового обеспечения реализации программы</a:t>
            </a:r>
          </a:p>
          <a:p>
            <a:pPr indent="457200" algn="just">
              <a:spcBef>
                <a:spcPts val="600"/>
              </a:spcBef>
            </a:pPr>
            <a:endParaRPr lang="ru-RU" sz="11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Муниципальная программа " Молодежь Идринского района"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dirty="0"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Цель</a:t>
            </a:r>
            <a:r>
              <a:rPr lang="ru-RU" sz="2400" dirty="0" smtClean="0">
                <a:latin typeface="Times New Roman"/>
                <a:ea typeface="Times New Roman"/>
              </a:rPr>
              <a:t> - создание условий для развития потенциала молодежи и его реализации в интересах развития Идринского района, недопущение экстремистских проявлений, минимизация их последствий на территории Идринского района.</a:t>
            </a:r>
          </a:p>
          <a:p>
            <a:pPr>
              <a:defRPr/>
            </a:pPr>
            <a:endParaRPr lang="ru-RU" sz="2400" dirty="0"/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922713"/>
            <a:ext cx="3600450" cy="238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1700213"/>
            <a:ext cx="360045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solidFill>
                  <a:srgbClr val="984807"/>
                </a:solidFill>
              </a:rPr>
              <a:t>Муниципальная программа " Молодежь Идринского района"</a:t>
            </a:r>
            <a:endParaRPr lang="ru-RU" smtClean="0"/>
          </a:p>
        </p:txBody>
      </p:sp>
      <p:sp>
        <p:nvSpPr>
          <p:cNvPr id="22531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indent="457200" algn="just">
              <a:spcBef>
                <a:spcPts val="600"/>
              </a:spcBef>
            </a:pP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indent="457200" algn="just">
              <a:buFont typeface="Calibri" pitchFamily="34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Создание условий успешной социализации и эффективной самореализации молодежи Идринского района;</a:t>
            </a:r>
          </a:p>
          <a:p>
            <a:pPr indent="457200" algn="just">
              <a:buFont typeface="Calibri" pitchFamily="34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Создание условий для дальнейшего развития и совершенствования системы  патриотического воспитания молодёжи (и развитие добровольчества) на территории Идринского района;</a:t>
            </a:r>
          </a:p>
          <a:p>
            <a:pPr indent="457200" algn="just">
              <a:buFont typeface="Calibri" pitchFamily="34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Обеспечение защиты прав и свобод граждан, предупреждение экстремистских и ксенофобных проявлений среди молодежи;</a:t>
            </a:r>
          </a:p>
          <a:p>
            <a:pPr indent="457200" algn="just">
              <a:buFont typeface="Calibri" pitchFamily="34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Обеспечение антитеррористической защищенности объектов социальной сферы с массовым пребыванием молодежи;</a:t>
            </a:r>
          </a:p>
          <a:p>
            <a:pPr indent="457200" algn="just">
              <a:buFont typeface="Calibri" pitchFamily="34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Государственная и муниципальная поддержка в решении жилищной проблемы молодых семей, признанных в установленном порядке, нуждающихся в улучшении  жилищных условий.</a:t>
            </a:r>
          </a:p>
          <a:p>
            <a:pPr indent="457200" algn="just">
              <a:spcBef>
                <a:spcPts val="600"/>
              </a:spcBef>
              <a:buFont typeface="Arial" charset="0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spcBef>
                <a:spcPts val="600"/>
              </a:spcBef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На реализацию программы предусмотрены расходы  в сумме  – 832,6 тыс. рублей ежегодно.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sz="2500" b="1" dirty="0" smtClean="0">
                <a:solidFill>
                  <a:srgbClr val="0A0C0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Основы составления районного бюджета на 2015 год и плановый период 2016-2017 годов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57313"/>
            <a:ext cx="8329613" cy="5286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Бюджетное послание Президента РФ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Указы Президента РФ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Прогноз СЭР Красноярского края и Идринского района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направления налоговой и бюджетной политики Идринского района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Положение «О бюджетном процессе в Идринском районе»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Решение «О межбюджетных отношениях в Идринском районе»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Отчет об исполнении районного бюджета за 2013 год и показатели ожидаемого исполнения районного бюджета в 2014 году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Реестр расходных обязательств Идринского района</a:t>
            </a:r>
          </a:p>
          <a:p>
            <a:pPr eaLnBrk="1" hangingPunct="1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Муниципальные программы Идринского района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Муниципальная программа "Содействие в развитии и поддержка малого и среднего предпринимательства на территории Идринского района"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18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Цель</a:t>
            </a:r>
            <a:r>
              <a:rPr lang="ru-RU" sz="1800" dirty="0" smtClean="0">
                <a:latin typeface="Times New Roman"/>
                <a:ea typeface="Times New Roman"/>
              </a:rPr>
              <a:t> - создание благоприятных условий для динамичного развития малого и среднего предпринимательства в Идринском районе.</a:t>
            </a: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Задачи</a:t>
            </a:r>
            <a:r>
              <a:rPr lang="ru-RU" sz="1800" dirty="0" smtClean="0">
                <a:latin typeface="Times New Roman"/>
                <a:ea typeface="Times New Roman"/>
              </a:rPr>
              <a:t> :</a:t>
            </a:r>
          </a:p>
          <a:p>
            <a:pPr indent="457200" algn="just">
              <a:spcAft>
                <a:spcPts val="0"/>
              </a:spcAft>
              <a:defRPr/>
            </a:pPr>
            <a:r>
              <a:rPr lang="ru-RU" sz="1800" dirty="0" smtClean="0">
                <a:latin typeface="Times New Roman"/>
                <a:ea typeface="Times New Roman"/>
              </a:rPr>
              <a:t>1. Оказание финансовой поддержки субъектам малого и (или) среднего предпринимательства Идринского района;</a:t>
            </a:r>
          </a:p>
          <a:p>
            <a:pPr indent="457200" algn="just">
              <a:spcAft>
                <a:spcPts val="0"/>
              </a:spcAft>
              <a:defRPr/>
            </a:pPr>
            <a:r>
              <a:rPr lang="ru-RU" sz="1800" dirty="0" smtClean="0">
                <a:latin typeface="Times New Roman"/>
                <a:ea typeface="Times New Roman"/>
              </a:rPr>
              <a:t>2. Привлечение инвестиций на территорию Идринского района. </a:t>
            </a:r>
          </a:p>
          <a:p>
            <a:pPr indent="0" algn="just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</a:rPr>
              <a:t>На реализацию программы предусмотрены расходы  в сумме  – </a:t>
            </a:r>
            <a:r>
              <a:rPr lang="ru-RU" sz="1800" dirty="0" smtClean="0">
                <a:solidFill>
                  <a:prstClr val="black"/>
                </a:solidFill>
                <a:latin typeface="Times New Roman"/>
                <a:ea typeface="Times New Roman"/>
              </a:rPr>
              <a:t>80,0 </a:t>
            </a:r>
            <a:r>
              <a:rPr lang="ru-RU" sz="1800" dirty="0">
                <a:solidFill>
                  <a:prstClr val="black"/>
                </a:solidFill>
                <a:latin typeface="Times New Roman"/>
                <a:ea typeface="Times New Roman"/>
              </a:rPr>
              <a:t>тыс. рублей 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ежегодно.</a:t>
            </a:r>
          </a:p>
          <a:p>
            <a:pPr indent="457200" algn="just">
              <a:spcAft>
                <a:spcPts val="0"/>
              </a:spcAft>
              <a:defRPr/>
            </a:pPr>
            <a:endParaRPr lang="ru-RU" sz="2400" dirty="0" smtClean="0">
              <a:latin typeface="Times New Roman"/>
              <a:ea typeface="Times New Roman"/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484313"/>
            <a:ext cx="3322638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3789363"/>
            <a:ext cx="3322638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Муниципальная программа "Создание условий для развития сельского хозяйства и регулирования рынков сельскохозяйственной продукции"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000" b="1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Цели:</a:t>
            </a: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600" dirty="0" smtClean="0">
                <a:latin typeface="Times New Roman"/>
                <a:ea typeface="Times New Roman"/>
              </a:rPr>
              <a:t>1. Развитие сельских территорий, рост занятости и уровня жизни сельского населения;</a:t>
            </a: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600" dirty="0" smtClean="0">
                <a:latin typeface="Times New Roman"/>
                <a:ea typeface="Times New Roman"/>
              </a:rPr>
              <a:t>2. Создание комфортных условий жизнедеятельности в сельской местности;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2458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1628775"/>
            <a:ext cx="2376487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4005263"/>
            <a:ext cx="2376487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smtClean="0">
                <a:solidFill>
                  <a:srgbClr val="984807"/>
                </a:solidFill>
              </a:rPr>
              <a:t>Муниципальная программа "Создание условий для развития сельского хозяйства и регулирования рынков сельскохозяйственной продукции"</a:t>
            </a:r>
            <a:endParaRPr lang="ru-RU" smtClean="0"/>
          </a:p>
        </p:txBody>
      </p:sp>
      <p:sp>
        <p:nvSpPr>
          <p:cNvPr id="2560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spcBef>
                <a:spcPts val="600"/>
              </a:spcBef>
            </a:pP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indent="457200" algn="just">
              <a:spcBef>
                <a:spcPts val="600"/>
              </a:spcBef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Поддержка и дальнейшее развитие малых форм хозяйствования на селе и повышение уровня доходов сельского населения.</a:t>
            </a:r>
          </a:p>
          <a:p>
            <a:pPr indent="457200" algn="just">
              <a:spcBef>
                <a:spcPts val="600"/>
              </a:spcBef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Обеспечение доступности улучшения жилищных условий граждан, проживающих в сельской местности, в том числе молодых семей и молодых специалистов; </a:t>
            </a:r>
          </a:p>
          <a:p>
            <a:pPr indent="457200" algn="just">
              <a:spcBef>
                <a:spcPts val="600"/>
              </a:spcBef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Создание условий для эффективного и ответственного управления финансовыми ресурсами в рамках переданных отдельных государственных полномочий; </a:t>
            </a:r>
          </a:p>
          <a:p>
            <a:pPr indent="457200" algn="just">
              <a:spcBef>
                <a:spcPts val="600"/>
              </a:spcBef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Предупреждение возникновения и распространения заболеваний, опасных для человека и животных.</a:t>
            </a:r>
          </a:p>
          <a:p>
            <a:pPr indent="457200" algn="just">
              <a:spcBef>
                <a:spcPts val="600"/>
              </a:spcBef>
              <a:buFont typeface="Arial" charset="0"/>
              <a:buNone/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реализацию программы предусмотрены расходы  в сумме  – 3,5 млн. рублей ежегодно.</a:t>
            </a:r>
          </a:p>
          <a:p>
            <a:pPr indent="457200" algn="just">
              <a:spcBef>
                <a:spcPts val="600"/>
              </a:spcBef>
            </a:pPr>
            <a:endParaRPr lang="ru-RU" sz="180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Муниципальная программа Идринского района  "Управление муниципальными финансами Идринского района"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xtLst>
            <a:ext uri="{909E8E84-426E-40DD-AFC4-6F175D3DCCD1}"/>
            <a:ext uri="{91240B29-F687-4F45-9708-019B960494DF}"/>
          </a:extLst>
        </p:spPr>
        <p:txBody>
          <a:bodyPr numCol="2"/>
          <a:lstStyle/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457200" algn="just">
              <a:spcBef>
                <a:spcPts val="60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Цель:</a:t>
            </a:r>
          </a:p>
          <a:p>
            <a:pPr indent="0" algn="just"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400" dirty="0" smtClean="0">
                <a:latin typeface="Times New Roman"/>
                <a:ea typeface="Times New Roman"/>
              </a:rPr>
              <a:t> обеспечение долгосрочной сбалансированности и устойчивости бюджетной системы Идринского района, повышение качества и прозрачности управления муниципальными финансами.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628775"/>
            <a:ext cx="237648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4365625"/>
            <a:ext cx="23764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solidFill>
                  <a:srgbClr val="984807"/>
                </a:solidFill>
              </a:rPr>
              <a:t>Муниципальная программа Идринского района  "Управление муниципальными финансами Идринского района"</a:t>
            </a:r>
            <a:endParaRPr lang="ru-RU" smtClean="0"/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>
              <a:spcBef>
                <a:spcPts val="600"/>
              </a:spcBef>
            </a:pPr>
            <a:r>
              <a:rPr lang="ru-RU" sz="18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indent="457200" algn="just"/>
            <a:r>
              <a:rPr lang="ru-RU" sz="16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Обеспечение равных условий для устойчивого и эффективного исполнения расходных обязательств муниципальных образований, обеспечение сбалансированности и повышение финансовой самостоятельности местных бюджетов;</a:t>
            </a:r>
          </a:p>
          <a:p>
            <a:pPr indent="457200" algn="just">
              <a:spcBef>
                <a:spcPts val="600"/>
              </a:spcBef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Создание условий для эффективного, ответственного и прозрачного управления финансовыми ресурсами в рамках выполнения установленных функций и полномочий, а также повышения эффективности расходов районного бюджета.  </a:t>
            </a:r>
          </a:p>
          <a:p>
            <a:pPr indent="457200" algn="ctr">
              <a:buFont typeface="Arial" charset="0"/>
              <a:buNone/>
            </a:pPr>
            <a:r>
              <a:rPr lang="ru-RU" sz="18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smtClean="0">
                <a:solidFill>
                  <a:srgbClr val="000000"/>
                </a:solidFill>
              </a:rPr>
              <a:t>Объем финансового обеспечения реализации программы</a:t>
            </a:r>
          </a:p>
          <a:p>
            <a:pPr indent="457200"/>
            <a:endParaRPr lang="ru-RU" smtClean="0"/>
          </a:p>
          <a:p>
            <a:pPr indent="457200"/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4213" y="4718050"/>
          <a:ext cx="8064896" cy="1735455"/>
        </p:xfrm>
        <a:graphic>
          <a:graphicData uri="http://schemas.openxmlformats.org/drawingml/2006/table">
            <a:tbl>
              <a:tblPr/>
              <a:tblGrid>
                <a:gridCol w="5367976"/>
                <a:gridCol w="884474"/>
                <a:gridCol w="927972"/>
                <a:gridCol w="884474"/>
              </a:tblGrid>
              <a:tr h="2319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2017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1825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Подпрограмма "Создание условий для эффективного и ответственного управления муниципальными финансами, повышения устойчивости бюджетов муниципальных образований Идринского района"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94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Подпрограмма "Обеспечение реализации муниципальной программы и прочие мероприятия"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4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865187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rgbClr val="800000"/>
                </a:solidFill>
                <a:latin typeface="Arial" charset="0"/>
              </a:rPr>
              <a:t>Динамика средств на выравнивание бюджетной обеспеченности поселений</a:t>
            </a:r>
            <a:r>
              <a:rPr lang="ru-RU" sz="2800" b="1" smtClean="0">
                <a:solidFill>
                  <a:srgbClr val="800000"/>
                </a:solidFill>
                <a:latin typeface="Arial" charset="0"/>
              </a:rPr>
              <a:t>, </a:t>
            </a:r>
            <a:r>
              <a:rPr lang="ru-RU" sz="2000" b="1" smtClean="0">
                <a:solidFill>
                  <a:srgbClr val="800000"/>
                </a:solidFill>
                <a:latin typeface="Arial" charset="0"/>
              </a:rPr>
              <a:t>млн.рублей</a:t>
            </a:r>
          </a:p>
        </p:txBody>
      </p:sp>
      <p:graphicFrame>
        <p:nvGraphicFramePr>
          <p:cNvPr id="4098" name="Object 2"/>
          <p:cNvGraphicFramePr>
            <a:graphicFrameLocks noGrp="1" noChangeAspect="1"/>
          </p:cNvGraphicFramePr>
          <p:nvPr>
            <p:ph sz="half" idx="1"/>
          </p:nvPr>
        </p:nvGraphicFramePr>
        <p:xfrm>
          <a:off x="146050" y="1668463"/>
          <a:ext cx="4167188" cy="4646612"/>
        </p:xfrm>
        <a:graphic>
          <a:graphicData uri="http://schemas.openxmlformats.org/presentationml/2006/ole">
            <p:oleObj spid="_x0000_s4098" name="Диаграмма" r:id="rId3" imgW="3647970" imgH="4067085" progId="Excel.Chart.8">
              <p:embed/>
            </p:oleObj>
          </a:graphicData>
        </a:graphic>
      </p:graphicFrame>
      <p:sp>
        <p:nvSpPr>
          <p:cNvPr id="65546" name="AutoShape 10"/>
          <p:cNvSpPr>
            <a:spLocks noChangeArrowheads="1"/>
          </p:cNvSpPr>
          <p:nvPr/>
        </p:nvSpPr>
        <p:spPr bwMode="auto">
          <a:xfrm>
            <a:off x="1403350" y="1125538"/>
            <a:ext cx="1778000" cy="503237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200" b="1" dirty="0">
                <a:ln>
                  <a:solidFill>
                    <a:srgbClr val="8064A2">
                      <a:lumMod val="75000"/>
                    </a:srgbClr>
                  </a:solidFill>
                </a:ln>
                <a:solidFill>
                  <a:srgbClr val="800080"/>
                </a:solidFill>
              </a:rPr>
              <a:t>Общий объем</a:t>
            </a:r>
          </a:p>
        </p:txBody>
      </p:sp>
      <p:graphicFrame>
        <p:nvGraphicFramePr>
          <p:cNvPr id="4099" name="Диаграмма 9"/>
          <p:cNvGraphicFramePr>
            <a:graphicFrameLocks/>
          </p:cNvGraphicFramePr>
          <p:nvPr/>
        </p:nvGraphicFramePr>
        <p:xfrm>
          <a:off x="4213225" y="3856038"/>
          <a:ext cx="4535488" cy="2459037"/>
        </p:xfrm>
        <a:graphic>
          <a:graphicData uri="http://schemas.openxmlformats.org/presentationml/2006/ole">
            <p:oleObj spid="_x0000_s4099" name="Диаграмма" r:id="rId4" imgW="3838590" imgH="2095410" progId="Excel.Chart.8">
              <p:embed/>
            </p:oleObj>
          </a:graphicData>
        </a:graphic>
      </p:graphicFrame>
      <p:graphicFrame>
        <p:nvGraphicFramePr>
          <p:cNvPr id="4100" name="Диаграмма 10"/>
          <p:cNvGraphicFramePr>
            <a:graphicFrameLocks/>
          </p:cNvGraphicFramePr>
          <p:nvPr/>
        </p:nvGraphicFramePr>
        <p:xfrm>
          <a:off x="4411663" y="1198563"/>
          <a:ext cx="4533900" cy="2903537"/>
        </p:xfrm>
        <a:graphic>
          <a:graphicData uri="http://schemas.openxmlformats.org/presentationml/2006/ole">
            <p:oleObj spid="_x0000_s4100" name="Диаграмма" r:id="rId5" imgW="3838590" imgH="2448015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Динамика расходов районного бюджета в 2014-2015 гг. в разрезе отраслей.</a:t>
            </a:r>
          </a:p>
        </p:txBody>
      </p:sp>
      <p:graphicFrame>
        <p:nvGraphicFramePr>
          <p:cNvPr id="28746" name="Group 74"/>
          <p:cNvGraphicFramePr>
            <a:graphicFrameLocks noGrp="1"/>
          </p:cNvGraphicFramePr>
          <p:nvPr>
            <p:ph idx="4294967295"/>
          </p:nvPr>
        </p:nvGraphicFramePr>
        <p:xfrm>
          <a:off x="539750" y="1600200"/>
          <a:ext cx="8147050" cy="4457701"/>
        </p:xfrm>
        <a:graphic>
          <a:graphicData uri="http://schemas.openxmlformats.org/drawingml/2006/table">
            <a:tbl>
              <a:tblPr/>
              <a:tblGrid>
                <a:gridCol w="2768600"/>
                <a:gridCol w="2051050"/>
                <a:gridCol w="1676400"/>
                <a:gridCol w="1651000"/>
              </a:tblGrid>
              <a:tr h="3984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Наименование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2014 год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2015 год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отклонение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Всего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525 214,8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448 990,8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-76 224,0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Образование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278 504,1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274 320,3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-4 183,8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Соцзащита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130 381,1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48 801,5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-81 579,6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Здравоохранение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240,0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220,0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-20,0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Культура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29 223,7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32 345,2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3 121,5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ЖКХ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1 232,8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547,7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-685,1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Транспорт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3 916,1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5 655,4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1 739,3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4 107,3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3 673,6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-433,7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44 669,3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48 219,1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3 549,8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Прочие расходы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32 940,4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35 208,0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2 255,8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FECA6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kern="0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Первоочередная задача ОМСУ на 2015 год</a:t>
            </a:r>
            <a:endParaRPr lang="ru-RU" sz="2800" kern="0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257925" cy="4525963"/>
          </a:xfrm>
        </p:spPr>
        <p:txBody>
          <a:bodyPr/>
          <a:lstStyle/>
          <a:p>
            <a:pPr algn="ctr" eaLnBrk="1" fontAlgn="auto" hangingPunct="1">
              <a:spcBef>
                <a:spcPts val="12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Продолжение реализации планов мероприятий по росту доходов</a:t>
            </a:r>
            <a:br>
              <a:rPr lang="ru-RU" b="1" kern="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b="1" kern="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повышению эффективности бюджетных расходов</a:t>
            </a:r>
          </a:p>
        </p:txBody>
      </p:sp>
      <p:pic>
        <p:nvPicPr>
          <p:cNvPr id="29700" name="Picture 3" descr="O:\Графики\1.png"/>
          <p:cNvPicPr>
            <a:picLocks noChangeAspect="1" noChangeArrowheads="1"/>
          </p:cNvPicPr>
          <p:nvPr/>
        </p:nvPicPr>
        <p:blipFill>
          <a:blip r:embed="rId2" cstate="print">
            <a:lum bright="48000" contrast="-52000"/>
          </a:blip>
          <a:srcRect/>
          <a:stretch>
            <a:fillRect/>
          </a:stretch>
        </p:blipFill>
        <p:spPr bwMode="auto">
          <a:xfrm>
            <a:off x="3929063" y="2500313"/>
            <a:ext cx="5329237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333375"/>
            <a:ext cx="8820150" cy="1008063"/>
          </a:xfrm>
        </p:spPr>
        <p:txBody>
          <a:bodyPr anchor="b"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стратегические приоритеты бюджетной политики на 20</a:t>
            </a:r>
            <a:r>
              <a:rPr lang="en-US" sz="32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ru-RU" sz="3200" b="1" dirty="0" smtClean="0">
                <a:solidFill>
                  <a:srgbClr val="771F2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5-2017 годы</a:t>
            </a:r>
            <a:endParaRPr lang="ru-RU" sz="3200" dirty="0" smtClean="0">
              <a:solidFill>
                <a:srgbClr val="771F28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395288" y="1700213"/>
            <a:ext cx="4146550" cy="2786062"/>
            <a:chOff x="225" y="582"/>
            <a:chExt cx="2612" cy="2064"/>
          </a:xfrm>
        </p:grpSpPr>
        <p:sp>
          <p:nvSpPr>
            <p:cNvPr id="8224" name="AutoShape 4"/>
            <p:cNvSpPr>
              <a:spLocks noChangeArrowheads="1"/>
            </p:cNvSpPr>
            <p:nvPr/>
          </p:nvSpPr>
          <p:spPr bwMode="auto">
            <a:xfrm>
              <a:off x="225" y="582"/>
              <a:ext cx="2404" cy="794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lIns="360000" tIns="360000" rIns="360000" bIns="360000" anchor="ctr"/>
            <a:lstStyle/>
            <a:p>
              <a:pPr algn="ctr">
                <a:spcBef>
                  <a:spcPct val="150000"/>
                </a:spcBef>
                <a:buClr>
                  <a:schemeClr val="folHlink"/>
                </a:buClr>
                <a:buSzPct val="150000"/>
                <a:buFont typeface="Wingdings" pitchFamily="2" charset="2"/>
                <a:buNone/>
              </a:pPr>
              <a:r>
                <a:rPr lang="ru-RU" sz="1600" b="1">
                  <a:latin typeface="Tahoma" pitchFamily="34" charset="0"/>
                </a:rPr>
                <a:t>Реализация федеральных направлений бюджетной политики, в т.ч. указов Президента РФ</a:t>
              </a:r>
            </a:p>
          </p:txBody>
        </p:sp>
        <p:sp>
          <p:nvSpPr>
            <p:cNvPr id="8225" name="Line 5"/>
            <p:cNvSpPr>
              <a:spLocks noChangeShapeType="1"/>
            </p:cNvSpPr>
            <p:nvPr/>
          </p:nvSpPr>
          <p:spPr bwMode="auto">
            <a:xfrm>
              <a:off x="2610" y="900"/>
              <a:ext cx="227" cy="0"/>
            </a:xfrm>
            <a:prstGeom prst="line">
              <a:avLst/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lIns="360000" tIns="360000" rIns="360000" bIns="360000" anchor="ctr"/>
            <a:lstStyle/>
            <a:p>
              <a:endParaRPr lang="ru-RU"/>
            </a:p>
          </p:txBody>
        </p:sp>
        <p:sp>
          <p:nvSpPr>
            <p:cNvPr id="8226" name="AutoShape 4"/>
            <p:cNvSpPr>
              <a:spLocks noChangeArrowheads="1"/>
            </p:cNvSpPr>
            <p:nvPr/>
          </p:nvSpPr>
          <p:spPr bwMode="auto">
            <a:xfrm>
              <a:off x="225" y="1799"/>
              <a:ext cx="2404" cy="847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lIns="360000" tIns="360000" rIns="360000" bIns="360000" anchor="ctr"/>
            <a:lstStyle/>
            <a:p>
              <a:pPr algn="ctr">
                <a:spcBef>
                  <a:spcPct val="150000"/>
                </a:spcBef>
                <a:buClr>
                  <a:schemeClr val="folHlink"/>
                </a:buClr>
                <a:buSzPct val="150000"/>
                <a:buFont typeface="Wingdings" pitchFamily="2" charset="2"/>
                <a:buNone/>
              </a:pPr>
              <a:r>
                <a:rPr lang="ru-RU" sz="1600" b="1">
                  <a:latin typeface="Tahoma" pitchFamily="34" charset="0"/>
                </a:rPr>
                <a:t>Сохранение действующих расходных обязательств</a:t>
              </a:r>
            </a:p>
          </p:txBody>
        </p:sp>
      </p:grpSp>
      <p:grpSp>
        <p:nvGrpSpPr>
          <p:cNvPr id="8196" name="Group 7"/>
          <p:cNvGrpSpPr>
            <a:grpSpLocks/>
          </p:cNvGrpSpPr>
          <p:nvPr/>
        </p:nvGrpSpPr>
        <p:grpSpPr bwMode="auto">
          <a:xfrm>
            <a:off x="395288" y="4724400"/>
            <a:ext cx="4229100" cy="1444625"/>
            <a:chOff x="396" y="1239"/>
            <a:chExt cx="2910" cy="1953"/>
          </a:xfrm>
        </p:grpSpPr>
        <p:sp>
          <p:nvSpPr>
            <p:cNvPr id="8222" name="AutoShape 8"/>
            <p:cNvSpPr>
              <a:spLocks noChangeArrowheads="1"/>
            </p:cNvSpPr>
            <p:nvPr/>
          </p:nvSpPr>
          <p:spPr bwMode="auto">
            <a:xfrm>
              <a:off x="396" y="1239"/>
              <a:ext cx="2605" cy="1953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lIns="54000" tIns="90000" rIns="54000" bIns="90000" anchor="ctr"/>
            <a:lstStyle/>
            <a:p>
              <a:pPr algn="ctr">
                <a:lnSpc>
                  <a:spcPct val="85000"/>
                </a:lnSpc>
                <a:spcBef>
                  <a:spcPct val="20000"/>
                </a:spcBef>
                <a:buClr>
                  <a:schemeClr val="accent2"/>
                </a:buClr>
                <a:buFont typeface="Wingdings" pitchFamily="2" charset="2"/>
                <a:buNone/>
              </a:pPr>
              <a:r>
                <a:rPr lang="ru-RU" sz="1600" b="1">
                  <a:latin typeface="Tahoma" pitchFamily="34" charset="0"/>
                </a:rPr>
                <a:t>Взаимодействие с краевыми органами власти</a:t>
              </a:r>
              <a:endParaRPr lang="ru-RU" sz="1600">
                <a:latin typeface="Tahoma" pitchFamily="34" charset="0"/>
              </a:endParaRPr>
            </a:p>
          </p:txBody>
        </p:sp>
        <p:sp>
          <p:nvSpPr>
            <p:cNvPr id="8223" name="Oval 10"/>
            <p:cNvSpPr>
              <a:spLocks noChangeArrowheads="1"/>
            </p:cNvSpPr>
            <p:nvPr/>
          </p:nvSpPr>
          <p:spPr bwMode="auto">
            <a:xfrm>
              <a:off x="3198" y="2243"/>
              <a:ext cx="108" cy="148"/>
            </a:xfrm>
            <a:prstGeom prst="ellipse">
              <a:avLst/>
            </a:prstGeom>
            <a:solidFill>
              <a:schemeClr val="folHlink"/>
            </a:solidFill>
            <a:ln w="38100" algn="ctr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grpSp>
        <p:nvGrpSpPr>
          <p:cNvPr id="8197" name="Group 11"/>
          <p:cNvGrpSpPr>
            <a:grpSpLocks/>
          </p:cNvGrpSpPr>
          <p:nvPr/>
        </p:nvGrpSpPr>
        <p:grpSpPr bwMode="auto">
          <a:xfrm>
            <a:off x="4500563" y="3429000"/>
            <a:ext cx="4460875" cy="1214438"/>
            <a:chOff x="2844" y="1556"/>
            <a:chExt cx="2708" cy="547"/>
          </a:xfrm>
        </p:grpSpPr>
        <p:sp>
          <p:nvSpPr>
            <p:cNvPr id="8220" name="AutoShape 12"/>
            <p:cNvSpPr>
              <a:spLocks noChangeArrowheads="1"/>
            </p:cNvSpPr>
            <p:nvPr/>
          </p:nvSpPr>
          <p:spPr bwMode="auto">
            <a:xfrm>
              <a:off x="3148" y="1556"/>
              <a:ext cx="2404" cy="547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</p:spPr>
          <p:txBody>
            <a:bodyPr lIns="54000" tIns="90000" rIns="54000" bIns="90000" anchor="ctr"/>
            <a:lstStyle/>
            <a:p>
              <a:pPr algn="ctr">
                <a:spcBef>
                  <a:spcPct val="150000"/>
                </a:spcBef>
                <a:buClr>
                  <a:schemeClr val="folHlink"/>
                </a:buClr>
                <a:buSzPct val="150000"/>
                <a:buFont typeface="Wingdings" pitchFamily="2" charset="2"/>
                <a:buNone/>
              </a:pPr>
              <a:r>
                <a:rPr lang="ru-RU" sz="1600" b="1">
                  <a:latin typeface="Tahoma" pitchFamily="34" charset="0"/>
                  <a:cs typeface="Tahoma" pitchFamily="34" charset="0"/>
                </a:rPr>
                <a:t>Повышение открытости и прозрачности бюджета и бюджетного процесса</a:t>
              </a:r>
            </a:p>
          </p:txBody>
        </p:sp>
        <p:sp>
          <p:nvSpPr>
            <p:cNvPr id="8221" name="Oval 15"/>
            <p:cNvSpPr>
              <a:spLocks noChangeArrowheads="1"/>
            </p:cNvSpPr>
            <p:nvPr/>
          </p:nvSpPr>
          <p:spPr bwMode="auto">
            <a:xfrm>
              <a:off x="2844" y="1620"/>
              <a:ext cx="79" cy="79"/>
            </a:xfrm>
            <a:prstGeom prst="ellipse">
              <a:avLst/>
            </a:prstGeom>
            <a:solidFill>
              <a:schemeClr val="folHlink"/>
            </a:solidFill>
            <a:ln w="38100" algn="ctr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8215" name="Line 50"/>
          <p:cNvSpPr>
            <a:spLocks noChangeShapeType="1"/>
          </p:cNvSpPr>
          <p:nvPr/>
        </p:nvSpPr>
        <p:spPr bwMode="auto">
          <a:xfrm>
            <a:off x="250825" y="1341438"/>
            <a:ext cx="8613775" cy="0"/>
          </a:xfrm>
          <a:prstGeom prst="line">
            <a:avLst/>
          </a:prstGeom>
          <a:noFill/>
          <a:ln w="28575">
            <a:solidFill>
              <a:schemeClr val="accent2">
                <a:lumMod val="75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ru-RU"/>
          </a:p>
        </p:txBody>
      </p:sp>
      <p:grpSp>
        <p:nvGrpSpPr>
          <p:cNvPr id="8199" name="Group 51"/>
          <p:cNvGrpSpPr>
            <a:grpSpLocks/>
          </p:cNvGrpSpPr>
          <p:nvPr/>
        </p:nvGrpSpPr>
        <p:grpSpPr bwMode="auto">
          <a:xfrm>
            <a:off x="4572000" y="1628775"/>
            <a:ext cx="4392613" cy="2571750"/>
            <a:chOff x="2844" y="1596"/>
            <a:chExt cx="2667" cy="785"/>
          </a:xfrm>
        </p:grpSpPr>
        <p:sp>
          <p:nvSpPr>
            <p:cNvPr id="8216" name="AutoShape 52"/>
            <p:cNvSpPr>
              <a:spLocks noChangeArrowheads="1"/>
            </p:cNvSpPr>
            <p:nvPr/>
          </p:nvSpPr>
          <p:spPr bwMode="auto">
            <a:xfrm>
              <a:off x="3107" y="1596"/>
              <a:ext cx="2404" cy="392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folHlink"/>
              </a:solidFill>
              <a:round/>
              <a:headEnd/>
              <a:tailEnd/>
            </a:ln>
          </p:spPr>
          <p:txBody>
            <a:bodyPr lIns="54000" tIns="90000" rIns="54000" bIns="90000" anchor="ctr"/>
            <a:lstStyle/>
            <a:p>
              <a:pPr algn="ctr">
                <a:spcBef>
                  <a:spcPct val="150000"/>
                </a:spcBef>
                <a:buClr>
                  <a:schemeClr val="folHlink"/>
                </a:buClr>
                <a:buSzPct val="150000"/>
                <a:buFont typeface="Wingdings" pitchFamily="2" charset="2"/>
                <a:buNone/>
              </a:pPr>
              <a:r>
                <a:rPr lang="ru-RU" sz="1600" b="1">
                  <a:latin typeface="Tahoma" pitchFamily="34" charset="0"/>
                </a:rPr>
                <a:t>Повышение эффективности бюджетных расходов, эффективности оказания  муниципальных услуг</a:t>
              </a:r>
            </a:p>
          </p:txBody>
        </p:sp>
        <p:grpSp>
          <p:nvGrpSpPr>
            <p:cNvPr id="8217" name="Group 53"/>
            <p:cNvGrpSpPr>
              <a:grpSpLocks/>
            </p:cNvGrpSpPr>
            <p:nvPr/>
          </p:nvGrpSpPr>
          <p:grpSpPr bwMode="auto">
            <a:xfrm>
              <a:off x="2844" y="1661"/>
              <a:ext cx="87" cy="720"/>
              <a:chOff x="2844" y="1661"/>
              <a:chExt cx="87" cy="720"/>
            </a:xfrm>
          </p:grpSpPr>
          <p:sp>
            <p:nvSpPr>
              <p:cNvPr id="8218" name="Oval 55"/>
              <p:cNvSpPr>
                <a:spLocks noChangeArrowheads="1"/>
              </p:cNvSpPr>
              <p:nvPr/>
            </p:nvSpPr>
            <p:spPr bwMode="auto">
              <a:xfrm>
                <a:off x="2844" y="1661"/>
                <a:ext cx="87" cy="44"/>
              </a:xfrm>
              <a:prstGeom prst="ellipse">
                <a:avLst/>
              </a:prstGeom>
              <a:solidFill>
                <a:schemeClr val="folHlink"/>
              </a:solidFill>
              <a:ln w="38100" algn="ctr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  <p:sp>
            <p:nvSpPr>
              <p:cNvPr id="8219" name="Oval 55"/>
              <p:cNvSpPr>
                <a:spLocks noChangeArrowheads="1"/>
              </p:cNvSpPr>
              <p:nvPr/>
            </p:nvSpPr>
            <p:spPr bwMode="auto">
              <a:xfrm>
                <a:off x="2844" y="2337"/>
                <a:ext cx="87" cy="44"/>
              </a:xfrm>
              <a:prstGeom prst="ellipse">
                <a:avLst/>
              </a:prstGeom>
              <a:solidFill>
                <a:schemeClr val="folHlink"/>
              </a:solidFill>
              <a:ln w="38100" algn="ctr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8200" name="Group 20"/>
          <p:cNvGrpSpPr>
            <a:grpSpLocks/>
          </p:cNvGrpSpPr>
          <p:nvPr/>
        </p:nvGrpSpPr>
        <p:grpSpPr bwMode="auto">
          <a:xfrm>
            <a:off x="4500563" y="5157788"/>
            <a:ext cx="4459287" cy="1417637"/>
            <a:chOff x="2801" y="2674"/>
            <a:chExt cx="2707" cy="660"/>
          </a:xfrm>
        </p:grpSpPr>
        <p:sp>
          <p:nvSpPr>
            <p:cNvPr id="8212" name="AutoShape 21"/>
            <p:cNvSpPr>
              <a:spLocks noChangeArrowheads="1"/>
            </p:cNvSpPr>
            <p:nvPr/>
          </p:nvSpPr>
          <p:spPr bwMode="auto">
            <a:xfrm>
              <a:off x="3104" y="2674"/>
              <a:ext cx="2404" cy="66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</p:spPr>
          <p:txBody>
            <a:bodyPr lIns="54000" tIns="90000" rIns="54000" bIns="90000" anchor="ctr"/>
            <a:lstStyle/>
            <a:p>
              <a:pPr algn="ctr">
                <a:spcBef>
                  <a:spcPct val="150000"/>
                </a:spcBef>
                <a:buClr>
                  <a:schemeClr val="folHlink"/>
                </a:buClr>
                <a:buSzPct val="150000"/>
                <a:buFont typeface="Wingdings" pitchFamily="2" charset="2"/>
                <a:buNone/>
              </a:pPr>
              <a:r>
                <a:rPr lang="ru-RU" sz="1600" b="1">
                  <a:latin typeface="Tahoma" pitchFamily="34" charset="0"/>
                </a:rPr>
                <a:t>Обеспечение </a:t>
              </a:r>
              <a:r>
                <a:rPr lang="ru-RU" sz="1600" b="1">
                  <a:latin typeface="Tahoma" pitchFamily="34" charset="0"/>
                  <a:cs typeface="Tahoma" pitchFamily="34" charset="0"/>
                </a:rPr>
                <a:t>сбалансированности районного бюджета и бюджетов поселений </a:t>
              </a:r>
            </a:p>
          </p:txBody>
        </p:sp>
        <p:grpSp>
          <p:nvGrpSpPr>
            <p:cNvPr id="8213" name="Group 22"/>
            <p:cNvGrpSpPr>
              <a:grpSpLocks/>
            </p:cNvGrpSpPr>
            <p:nvPr/>
          </p:nvGrpSpPr>
          <p:grpSpPr bwMode="auto">
            <a:xfrm>
              <a:off x="2801" y="3004"/>
              <a:ext cx="313" cy="79"/>
              <a:chOff x="2801" y="3314"/>
              <a:chExt cx="313" cy="79"/>
            </a:xfrm>
          </p:grpSpPr>
          <p:sp>
            <p:nvSpPr>
              <p:cNvPr id="8214" name="Line 23"/>
              <p:cNvSpPr>
                <a:spLocks noChangeShapeType="1"/>
              </p:cNvSpPr>
              <p:nvPr/>
            </p:nvSpPr>
            <p:spPr bwMode="auto">
              <a:xfrm>
                <a:off x="2887" y="3347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" name="Oval 24"/>
              <p:cNvSpPr>
                <a:spLocks noChangeArrowheads="1"/>
              </p:cNvSpPr>
              <p:nvPr/>
            </p:nvSpPr>
            <p:spPr bwMode="auto">
              <a:xfrm>
                <a:off x="2801" y="3314"/>
                <a:ext cx="79" cy="79"/>
              </a:xfrm>
              <a:prstGeom prst="ellipse">
                <a:avLst/>
              </a:prstGeom>
              <a:solidFill>
                <a:schemeClr val="folHlink"/>
              </a:solidFill>
              <a:ln w="38100" algn="ctr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4140200" y="3716338"/>
            <a:ext cx="3302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>
            <a:off x="4140200" y="5589588"/>
            <a:ext cx="33020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23"/>
          <p:cNvSpPr>
            <a:spLocks noChangeShapeType="1"/>
          </p:cNvSpPr>
          <p:nvPr/>
        </p:nvSpPr>
        <p:spPr bwMode="auto">
          <a:xfrm>
            <a:off x="4643438" y="4149725"/>
            <a:ext cx="3746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23"/>
          <p:cNvSpPr>
            <a:spLocks noChangeShapeType="1"/>
          </p:cNvSpPr>
          <p:nvPr/>
        </p:nvSpPr>
        <p:spPr bwMode="auto">
          <a:xfrm>
            <a:off x="4572000" y="1989138"/>
            <a:ext cx="374650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Oval 55"/>
          <p:cNvSpPr>
            <a:spLocks noChangeArrowheads="1"/>
          </p:cNvSpPr>
          <p:nvPr/>
        </p:nvSpPr>
        <p:spPr bwMode="auto">
          <a:xfrm>
            <a:off x="4500563" y="2060575"/>
            <a:ext cx="142875" cy="144463"/>
          </a:xfrm>
          <a:prstGeom prst="ellipse">
            <a:avLst/>
          </a:prstGeom>
          <a:solidFill>
            <a:schemeClr val="folHlink"/>
          </a:solidFill>
          <a:ln w="38100" algn="ctr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grpSp>
        <p:nvGrpSpPr>
          <p:cNvPr id="8206" name="Group 30"/>
          <p:cNvGrpSpPr>
            <a:grpSpLocks/>
          </p:cNvGrpSpPr>
          <p:nvPr/>
        </p:nvGrpSpPr>
        <p:grpSpPr bwMode="auto">
          <a:xfrm>
            <a:off x="4427538" y="1484313"/>
            <a:ext cx="304800" cy="5083175"/>
            <a:chOff x="2797" y="914"/>
            <a:chExt cx="179" cy="2970"/>
          </a:xfrm>
        </p:grpSpPr>
        <p:sp>
          <p:nvSpPr>
            <p:cNvPr id="8207" name="Line 31"/>
            <p:cNvSpPr>
              <a:spLocks noChangeShapeType="1"/>
            </p:cNvSpPr>
            <p:nvPr/>
          </p:nvSpPr>
          <p:spPr bwMode="auto">
            <a:xfrm>
              <a:off x="2882" y="985"/>
              <a:ext cx="0" cy="2812"/>
            </a:xfrm>
            <a:prstGeom prst="line">
              <a:avLst/>
            </a:prstGeom>
            <a:noFill/>
            <a:ln w="50800" cmpd="dbl">
              <a:solidFill>
                <a:schemeClr val="folHlink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Oval 32"/>
            <p:cNvSpPr>
              <a:spLocks noChangeArrowheads="1"/>
            </p:cNvSpPr>
            <p:nvPr/>
          </p:nvSpPr>
          <p:spPr bwMode="auto">
            <a:xfrm>
              <a:off x="2831" y="3748"/>
              <a:ext cx="105" cy="105"/>
            </a:xfrm>
            <a:prstGeom prst="ellipse">
              <a:avLst/>
            </a:prstGeom>
            <a:solidFill>
              <a:schemeClr val="folHlink"/>
            </a:solidFill>
            <a:ln w="38100" algn="ctr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209" name="Oval 33"/>
            <p:cNvSpPr>
              <a:spLocks noChangeArrowheads="1"/>
            </p:cNvSpPr>
            <p:nvPr/>
          </p:nvSpPr>
          <p:spPr bwMode="auto">
            <a:xfrm>
              <a:off x="2797" y="3714"/>
              <a:ext cx="170" cy="170"/>
            </a:xfrm>
            <a:prstGeom prst="ellipse">
              <a:avLst/>
            </a:prstGeom>
            <a:noFill/>
            <a:ln w="19050" algn="ctr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210" name="Oval 32"/>
            <p:cNvSpPr>
              <a:spLocks noChangeArrowheads="1"/>
            </p:cNvSpPr>
            <p:nvPr/>
          </p:nvSpPr>
          <p:spPr bwMode="auto">
            <a:xfrm>
              <a:off x="2840" y="948"/>
              <a:ext cx="105" cy="105"/>
            </a:xfrm>
            <a:prstGeom prst="ellipse">
              <a:avLst/>
            </a:prstGeom>
            <a:solidFill>
              <a:schemeClr val="folHlink"/>
            </a:solidFill>
            <a:ln w="38100" algn="ctr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8211" name="Oval 33"/>
            <p:cNvSpPr>
              <a:spLocks noChangeArrowheads="1"/>
            </p:cNvSpPr>
            <p:nvPr/>
          </p:nvSpPr>
          <p:spPr bwMode="auto">
            <a:xfrm>
              <a:off x="2806" y="914"/>
              <a:ext cx="170" cy="170"/>
            </a:xfrm>
            <a:prstGeom prst="ellipse">
              <a:avLst/>
            </a:prstGeom>
            <a:noFill/>
            <a:ln w="19050" algn="ctr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F21D8-A188-4D4E-A4F9-7451A91A8A48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9219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62823FC1-3BE5-4E4B-BC17-2C8E630963FE}" type="slidenum">
              <a:rPr lang="ru-RU" sz="1400"/>
              <a:pPr algn="r"/>
              <a:t>4</a:t>
            </a:fld>
            <a:endParaRPr lang="ru-RU" sz="1400"/>
          </a:p>
        </p:txBody>
      </p:sp>
      <p:sp>
        <p:nvSpPr>
          <p:cNvPr id="52" name="Стрелка вниз 51"/>
          <p:cNvSpPr/>
          <p:nvPr/>
        </p:nvSpPr>
        <p:spPr>
          <a:xfrm>
            <a:off x="4716463" y="1700213"/>
            <a:ext cx="3959225" cy="936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Стрелка вниз 50"/>
          <p:cNvSpPr/>
          <p:nvPr/>
        </p:nvSpPr>
        <p:spPr>
          <a:xfrm>
            <a:off x="468313" y="1700213"/>
            <a:ext cx="3959225" cy="936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4" name="Line 5"/>
          <p:cNvSpPr>
            <a:spLocks noChangeShapeType="1"/>
          </p:cNvSpPr>
          <p:nvPr/>
        </p:nvSpPr>
        <p:spPr bwMode="auto">
          <a:xfrm>
            <a:off x="4572000" y="2708275"/>
            <a:ext cx="0" cy="3529013"/>
          </a:xfrm>
          <a:prstGeom prst="line">
            <a:avLst/>
          </a:prstGeom>
          <a:noFill/>
          <a:ln w="50800" cmpd="dbl">
            <a:solidFill>
              <a:schemeClr val="accent1">
                <a:lumMod val="50000"/>
              </a:schemeClr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9223" name="Group 20"/>
          <p:cNvGrpSpPr>
            <a:grpSpLocks/>
          </p:cNvGrpSpPr>
          <p:nvPr/>
        </p:nvGrpSpPr>
        <p:grpSpPr bwMode="auto">
          <a:xfrm>
            <a:off x="4529138" y="4581525"/>
            <a:ext cx="4214812" cy="1031875"/>
            <a:chOff x="-1" y="3107"/>
            <a:chExt cx="2654" cy="545"/>
          </a:xfrm>
        </p:grpSpPr>
        <p:sp>
          <p:nvSpPr>
            <p:cNvPr id="2" name="AutoShape 21"/>
            <p:cNvSpPr>
              <a:spLocks noChangeArrowheads="1"/>
            </p:cNvSpPr>
            <p:nvPr/>
          </p:nvSpPr>
          <p:spPr bwMode="auto">
            <a:xfrm>
              <a:off x="249" y="3107"/>
              <a:ext cx="2404" cy="545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lIns="18000" tIns="90000" rIns="18000" bIns="90000" anchor="ctr"/>
            <a:lstStyle/>
            <a:p>
              <a:pPr algn="ctr" eaLnBrk="0" hangingPunct="0">
                <a:spcBef>
                  <a:spcPct val="150000"/>
                </a:spcBef>
                <a:buClr>
                  <a:schemeClr val="hlink"/>
                </a:buClr>
                <a:buSzPct val="90000"/>
                <a:buFont typeface="Wingdings" pitchFamily="2" charset="2"/>
                <a:buNone/>
                <a:defRPr/>
              </a:pPr>
              <a:endParaRPr lang="ru-RU" sz="3200"/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>
              <a:off x="44" y="3448"/>
              <a:ext cx="227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33" name="Oval 23"/>
            <p:cNvSpPr>
              <a:spLocks noChangeArrowheads="1"/>
            </p:cNvSpPr>
            <p:nvPr/>
          </p:nvSpPr>
          <p:spPr bwMode="auto">
            <a:xfrm>
              <a:off x="-1" y="3379"/>
              <a:ext cx="79" cy="81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4" name="Group 24"/>
          <p:cNvGrpSpPr>
            <a:grpSpLocks/>
          </p:cNvGrpSpPr>
          <p:nvPr/>
        </p:nvGrpSpPr>
        <p:grpSpPr bwMode="auto">
          <a:xfrm>
            <a:off x="395288" y="5516563"/>
            <a:ext cx="4229100" cy="966787"/>
            <a:chOff x="3106" y="2264"/>
            <a:chExt cx="2702" cy="622"/>
          </a:xfrm>
        </p:grpSpPr>
        <p:sp>
          <p:nvSpPr>
            <p:cNvPr id="8228" name="AutoShape 25"/>
            <p:cNvSpPr>
              <a:spLocks noChangeArrowheads="1"/>
            </p:cNvSpPr>
            <p:nvPr/>
          </p:nvSpPr>
          <p:spPr bwMode="auto">
            <a:xfrm>
              <a:off x="3106" y="2264"/>
              <a:ext cx="2405" cy="622"/>
            </a:xfrm>
            <a:prstGeom prst="roundRect">
              <a:avLst>
                <a:gd name="adj" fmla="val 16667"/>
              </a:avLst>
            </a:prstGeom>
            <a:noFill/>
            <a:ln w="28575" algn="ctr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lIns="18000" tIns="90000" rIns="18000" bIns="90000" anchor="ctr"/>
            <a:lstStyle/>
            <a:p>
              <a:pPr algn="ctr" eaLnBrk="0" hangingPunct="0">
                <a:spcBef>
                  <a:spcPct val="150000"/>
                </a:spcBef>
                <a:defRPr/>
              </a:pPr>
              <a:endParaRPr lang="ru-RU" sz="3200"/>
            </a:p>
          </p:txBody>
        </p:sp>
        <p:sp>
          <p:nvSpPr>
            <p:cNvPr id="8229" name="Line 26"/>
            <p:cNvSpPr>
              <a:spLocks noChangeShapeType="1"/>
            </p:cNvSpPr>
            <p:nvPr/>
          </p:nvSpPr>
          <p:spPr bwMode="auto">
            <a:xfrm>
              <a:off x="5512" y="2497"/>
              <a:ext cx="263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Oval 27"/>
            <p:cNvSpPr>
              <a:spLocks noChangeArrowheads="1"/>
            </p:cNvSpPr>
            <p:nvPr/>
          </p:nvSpPr>
          <p:spPr bwMode="auto">
            <a:xfrm>
              <a:off x="5729" y="2418"/>
              <a:ext cx="79" cy="79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25" name="Rectangle 28"/>
          <p:cNvSpPr>
            <a:spLocks noChangeArrowheads="1"/>
          </p:cNvSpPr>
          <p:nvPr/>
        </p:nvSpPr>
        <p:spPr bwMode="auto">
          <a:xfrm>
            <a:off x="250825" y="115888"/>
            <a:ext cx="87868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ru-RU" sz="2800" b="1">
                <a:solidFill>
                  <a:schemeClr val="tx2"/>
                </a:solidFill>
              </a:rPr>
              <a:t>Основные направления политики </a:t>
            </a:r>
          </a:p>
          <a:p>
            <a:r>
              <a:rPr lang="ru-RU" sz="2800" b="1">
                <a:solidFill>
                  <a:schemeClr val="tx2"/>
                </a:solidFill>
              </a:rPr>
              <a:t>в области доходов (налоговая политика)</a:t>
            </a:r>
          </a:p>
        </p:txBody>
      </p:sp>
      <p:sp>
        <p:nvSpPr>
          <p:cNvPr id="9226" name="Rectangle 29"/>
          <p:cNvSpPr>
            <a:spLocks noChangeArrowheads="1"/>
          </p:cNvSpPr>
          <p:nvPr/>
        </p:nvSpPr>
        <p:spPr bwMode="auto">
          <a:xfrm>
            <a:off x="4975225" y="4586288"/>
            <a:ext cx="37433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/>
              <a:t>Повышение эффективности использования муниципальной собственности</a:t>
            </a:r>
          </a:p>
        </p:txBody>
      </p:sp>
      <p:sp>
        <p:nvSpPr>
          <p:cNvPr id="9227" name="Rectangle 35"/>
          <p:cNvSpPr>
            <a:spLocks noChangeArrowheads="1"/>
          </p:cNvSpPr>
          <p:nvPr/>
        </p:nvSpPr>
        <p:spPr bwMode="auto">
          <a:xfrm>
            <a:off x="395288" y="5707063"/>
            <a:ext cx="374491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/>
              <a:t>Работа по снижению задолженности и легализации зарплаты</a:t>
            </a:r>
          </a:p>
        </p:txBody>
      </p:sp>
      <p:grpSp>
        <p:nvGrpSpPr>
          <p:cNvPr id="9228" name="Группа 58"/>
          <p:cNvGrpSpPr>
            <a:grpSpLocks/>
          </p:cNvGrpSpPr>
          <p:nvPr/>
        </p:nvGrpSpPr>
        <p:grpSpPr bwMode="auto">
          <a:xfrm>
            <a:off x="4435475" y="3213100"/>
            <a:ext cx="4464050" cy="985838"/>
            <a:chOff x="4499992" y="4259663"/>
            <a:chExt cx="4464204" cy="572827"/>
          </a:xfrm>
        </p:grpSpPr>
        <p:grpSp>
          <p:nvGrpSpPr>
            <p:cNvPr id="9246" name="Group 30"/>
            <p:cNvGrpSpPr>
              <a:grpSpLocks/>
            </p:cNvGrpSpPr>
            <p:nvPr/>
          </p:nvGrpSpPr>
          <p:grpSpPr bwMode="auto">
            <a:xfrm>
              <a:off x="4499992" y="4259663"/>
              <a:ext cx="4269054" cy="572827"/>
              <a:chOff x="2798" y="1994"/>
              <a:chExt cx="2727" cy="620"/>
            </a:xfrm>
          </p:grpSpPr>
          <p:sp>
            <p:nvSpPr>
              <p:cNvPr id="8225" name="AutoShape 31"/>
              <p:cNvSpPr>
                <a:spLocks noChangeArrowheads="1"/>
              </p:cNvSpPr>
              <p:nvPr/>
            </p:nvSpPr>
            <p:spPr bwMode="auto">
              <a:xfrm>
                <a:off x="3120" y="1994"/>
                <a:ext cx="2386" cy="620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18000" tIns="90000" rIns="18000" bIns="90000" anchor="ctr"/>
              <a:lstStyle/>
              <a:p>
                <a:pPr algn="ctr" eaLnBrk="0" hangingPunct="0">
                  <a:spcBef>
                    <a:spcPct val="150000"/>
                  </a:spcBef>
                  <a:defRPr/>
                </a:pPr>
                <a:endParaRPr lang="ru-RU" sz="3200"/>
              </a:p>
            </p:txBody>
          </p:sp>
          <p:sp>
            <p:nvSpPr>
              <p:cNvPr id="8226" name="Line 32"/>
              <p:cNvSpPr>
                <a:spLocks noChangeShapeType="1"/>
              </p:cNvSpPr>
              <p:nvPr/>
            </p:nvSpPr>
            <p:spPr bwMode="auto">
              <a:xfrm>
                <a:off x="2844" y="2498"/>
                <a:ext cx="277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27" name="Oval 33"/>
              <p:cNvSpPr>
                <a:spLocks noChangeArrowheads="1"/>
              </p:cNvSpPr>
              <p:nvPr/>
            </p:nvSpPr>
            <p:spPr bwMode="auto">
              <a:xfrm flipV="1">
                <a:off x="2798" y="2448"/>
                <a:ext cx="92" cy="12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38100" algn="ctr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247" name="Rectangle 36"/>
            <p:cNvSpPr>
              <a:spLocks noChangeArrowheads="1"/>
            </p:cNvSpPr>
            <p:nvPr/>
          </p:nvSpPr>
          <p:spPr bwMode="auto">
            <a:xfrm>
              <a:off x="5003247" y="4259663"/>
              <a:ext cx="3960949" cy="4825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>
                  <a:solidFill>
                    <a:schemeClr val="tx2"/>
                  </a:solidFill>
                </a:rPr>
                <a:t>Организация работы по повышению роли имущественных налогов</a:t>
              </a:r>
            </a:p>
            <a:p>
              <a:pPr algn="ctr"/>
              <a:r>
                <a:rPr lang="ru-RU" sz="1600">
                  <a:solidFill>
                    <a:schemeClr val="tx2"/>
                  </a:solidFill>
                </a:rPr>
                <a:t> местных бюджетах</a:t>
              </a:r>
            </a:p>
          </p:txBody>
        </p:sp>
      </p:grpSp>
      <p:sp>
        <p:nvSpPr>
          <p:cNvPr id="9229" name="Rectangle 46"/>
          <p:cNvSpPr>
            <a:spLocks noChangeArrowheads="1"/>
          </p:cNvSpPr>
          <p:nvPr/>
        </p:nvSpPr>
        <p:spPr bwMode="auto">
          <a:xfrm>
            <a:off x="374650" y="2921000"/>
            <a:ext cx="38877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150000"/>
              </a:spcBef>
            </a:pPr>
            <a:r>
              <a:rPr lang="ru-RU" sz="1600"/>
              <a:t>Усиление ответственности ОМС к наращиванию налогового потенциала</a:t>
            </a:r>
          </a:p>
        </p:txBody>
      </p:sp>
      <p:grpSp>
        <p:nvGrpSpPr>
          <p:cNvPr id="9230" name="Group 47"/>
          <p:cNvGrpSpPr>
            <a:grpSpLocks/>
          </p:cNvGrpSpPr>
          <p:nvPr/>
        </p:nvGrpSpPr>
        <p:grpSpPr bwMode="auto">
          <a:xfrm>
            <a:off x="409575" y="2708275"/>
            <a:ext cx="4244975" cy="936625"/>
            <a:chOff x="249" y="1911"/>
            <a:chExt cx="2674" cy="891"/>
          </a:xfrm>
        </p:grpSpPr>
        <p:sp>
          <p:nvSpPr>
            <p:cNvPr id="8" name="AutoShape 48"/>
            <p:cNvSpPr>
              <a:spLocks noChangeArrowheads="1"/>
            </p:cNvSpPr>
            <p:nvPr/>
          </p:nvSpPr>
          <p:spPr bwMode="auto">
            <a:xfrm>
              <a:off x="249" y="1911"/>
              <a:ext cx="2404" cy="891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lIns="18000" tIns="90000" rIns="18000" bIns="90000" anchor="ctr"/>
            <a:lstStyle/>
            <a:p>
              <a:pPr algn="ctr" eaLnBrk="0" hangingPunct="0">
                <a:spcBef>
                  <a:spcPct val="150000"/>
                </a:spcBef>
                <a:defRPr/>
              </a:pPr>
              <a:endParaRPr lang="ru-RU" sz="1600"/>
            </a:p>
          </p:txBody>
        </p:sp>
        <p:sp>
          <p:nvSpPr>
            <p:cNvPr id="8220" name="Line 49"/>
            <p:cNvSpPr>
              <a:spLocks noChangeShapeType="1"/>
            </p:cNvSpPr>
            <p:nvPr/>
          </p:nvSpPr>
          <p:spPr bwMode="auto">
            <a:xfrm>
              <a:off x="2653" y="2341"/>
              <a:ext cx="227" cy="0"/>
            </a:xfrm>
            <a:prstGeom prst="lin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221" name="Oval 50"/>
            <p:cNvSpPr>
              <a:spLocks noChangeArrowheads="1"/>
            </p:cNvSpPr>
            <p:nvPr/>
          </p:nvSpPr>
          <p:spPr bwMode="auto">
            <a:xfrm>
              <a:off x="2844" y="2304"/>
              <a:ext cx="79" cy="83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  <a:ln w="38100" algn="ctr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9231" name="Rectangle 51"/>
          <p:cNvSpPr>
            <a:spLocks noChangeArrowheads="1"/>
          </p:cNvSpPr>
          <p:nvPr/>
        </p:nvSpPr>
        <p:spPr bwMode="auto">
          <a:xfrm>
            <a:off x="1403350" y="1700213"/>
            <a:ext cx="20161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150000"/>
              </a:spcBef>
            </a:pPr>
            <a:r>
              <a:rPr lang="ru-RU" sz="1200" b="1"/>
              <a:t>Обеспечение необходимого                                                                уровня доходов бюджета</a:t>
            </a:r>
          </a:p>
        </p:txBody>
      </p:sp>
      <p:sp>
        <p:nvSpPr>
          <p:cNvPr id="9232" name="Rectangle 52"/>
          <p:cNvSpPr>
            <a:spLocks noChangeArrowheads="1"/>
          </p:cNvSpPr>
          <p:nvPr/>
        </p:nvSpPr>
        <p:spPr bwMode="auto">
          <a:xfrm>
            <a:off x="5651500" y="1700213"/>
            <a:ext cx="20161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150000"/>
              </a:spcBef>
            </a:pPr>
            <a:r>
              <a:rPr lang="ru-RU" sz="1200" b="1"/>
              <a:t>Проведение единой                                                             политики в области                   доходов бюджета в районе</a:t>
            </a:r>
          </a:p>
        </p:txBody>
      </p:sp>
      <p:grpSp>
        <p:nvGrpSpPr>
          <p:cNvPr id="9233" name="Группа 59"/>
          <p:cNvGrpSpPr>
            <a:grpSpLocks/>
          </p:cNvGrpSpPr>
          <p:nvPr/>
        </p:nvGrpSpPr>
        <p:grpSpPr bwMode="auto">
          <a:xfrm>
            <a:off x="384175" y="4451350"/>
            <a:ext cx="4248150" cy="849313"/>
            <a:chOff x="4982158" y="5157192"/>
            <a:chExt cx="4320714" cy="504825"/>
          </a:xfrm>
        </p:grpSpPr>
        <p:grpSp>
          <p:nvGrpSpPr>
            <p:cNvPr id="9238" name="Group 53"/>
            <p:cNvGrpSpPr>
              <a:grpSpLocks/>
            </p:cNvGrpSpPr>
            <p:nvPr/>
          </p:nvGrpSpPr>
          <p:grpSpPr bwMode="auto">
            <a:xfrm>
              <a:off x="4982158" y="5157192"/>
              <a:ext cx="4320714" cy="504825"/>
              <a:chOff x="3106" y="2264"/>
              <a:chExt cx="2760" cy="622"/>
            </a:xfrm>
          </p:grpSpPr>
          <p:sp>
            <p:nvSpPr>
              <p:cNvPr id="4" name="AutoShape 54"/>
              <p:cNvSpPr>
                <a:spLocks noChangeArrowheads="1"/>
              </p:cNvSpPr>
              <p:nvPr/>
            </p:nvSpPr>
            <p:spPr bwMode="auto">
              <a:xfrm>
                <a:off x="3106" y="2264"/>
                <a:ext cx="2405" cy="622"/>
              </a:xfrm>
              <a:prstGeom prst="roundRect">
                <a:avLst>
                  <a:gd name="adj" fmla="val 16667"/>
                </a:avLst>
              </a:prstGeom>
              <a:noFill/>
              <a:ln w="28575" algn="ctr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lIns="18000" tIns="90000" rIns="18000" bIns="90000" anchor="ctr"/>
              <a:lstStyle/>
              <a:p>
                <a:pPr algn="ctr" eaLnBrk="0" hangingPunct="0">
                  <a:spcBef>
                    <a:spcPct val="150000"/>
                  </a:spcBef>
                  <a:defRPr/>
                </a:pPr>
                <a:endParaRPr lang="ru-RU" sz="3200"/>
              </a:p>
            </p:txBody>
          </p:sp>
          <p:sp>
            <p:nvSpPr>
              <p:cNvPr id="5" name="Line 55"/>
              <p:cNvSpPr>
                <a:spLocks noChangeShapeType="1"/>
              </p:cNvSpPr>
              <p:nvPr/>
            </p:nvSpPr>
            <p:spPr bwMode="auto">
              <a:xfrm>
                <a:off x="5512" y="2530"/>
                <a:ext cx="304" cy="0"/>
              </a:xfrm>
              <a:prstGeom prst="line">
                <a:avLst/>
              </a:prstGeom>
              <a:noFill/>
              <a:ln w="28575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" name="Oval 56"/>
              <p:cNvSpPr>
                <a:spLocks noChangeArrowheads="1"/>
              </p:cNvSpPr>
              <p:nvPr/>
            </p:nvSpPr>
            <p:spPr bwMode="auto">
              <a:xfrm>
                <a:off x="5774" y="2440"/>
                <a:ext cx="92" cy="17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  <a:ln w="38100" algn="ctr">
                <a:solidFill>
                  <a:schemeClr val="accent1">
                    <a:lumMod val="5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239" name="Rectangle 57"/>
            <p:cNvSpPr>
              <a:spLocks noChangeArrowheads="1"/>
            </p:cNvSpPr>
            <p:nvPr/>
          </p:nvSpPr>
          <p:spPr bwMode="auto">
            <a:xfrm>
              <a:off x="5004048" y="5157192"/>
              <a:ext cx="3816350" cy="347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/>
                <a:t>Обеспечение качества                   администрирования доходов</a:t>
              </a:r>
            </a:p>
          </p:txBody>
        </p:sp>
      </p:grpSp>
      <p:sp>
        <p:nvSpPr>
          <p:cNvPr id="9234" name="Rectangle 46"/>
          <p:cNvSpPr>
            <a:spLocks noChangeArrowheads="1"/>
          </p:cNvSpPr>
          <p:nvPr/>
        </p:nvSpPr>
        <p:spPr bwMode="auto">
          <a:xfrm>
            <a:off x="395288" y="1268413"/>
            <a:ext cx="82089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150000"/>
              </a:spcBef>
            </a:pPr>
            <a:r>
              <a:rPr lang="ru-RU" b="1"/>
              <a:t>Обеспечение преемственности налоговой политики предыдущих лет</a:t>
            </a:r>
          </a:p>
        </p:txBody>
      </p:sp>
      <p:grpSp>
        <p:nvGrpSpPr>
          <p:cNvPr id="9235" name="Group 88"/>
          <p:cNvGrpSpPr>
            <a:grpSpLocks/>
          </p:cNvGrpSpPr>
          <p:nvPr/>
        </p:nvGrpSpPr>
        <p:grpSpPr bwMode="auto">
          <a:xfrm>
            <a:off x="250825" y="1052513"/>
            <a:ext cx="8612188" cy="69850"/>
            <a:chOff x="280" y="601"/>
            <a:chExt cx="5426" cy="21"/>
          </a:xfrm>
        </p:grpSpPr>
        <p:sp>
          <p:nvSpPr>
            <p:cNvPr id="9236" name="Line 89"/>
            <p:cNvSpPr>
              <a:spLocks noChangeShapeType="1"/>
            </p:cNvSpPr>
            <p:nvPr/>
          </p:nvSpPr>
          <p:spPr bwMode="auto">
            <a:xfrm>
              <a:off x="281" y="622"/>
              <a:ext cx="299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Line 90"/>
            <p:cNvSpPr>
              <a:spLocks noChangeShapeType="1"/>
            </p:cNvSpPr>
            <p:nvPr/>
          </p:nvSpPr>
          <p:spPr bwMode="auto">
            <a:xfrm>
              <a:off x="280" y="601"/>
              <a:ext cx="5426" cy="0"/>
            </a:xfrm>
            <a:prstGeom prst="line">
              <a:avLst/>
            </a:prstGeom>
            <a:noFill/>
            <a:ln w="2857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686800" cy="90805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800000"/>
                </a:solidFill>
                <a:latin typeface="Arial" charset="0"/>
              </a:rPr>
              <a:t>Основные параметры районного бюджета, </a:t>
            </a:r>
            <a:r>
              <a:rPr lang="ru-RU" sz="2000" b="1" smtClean="0">
                <a:solidFill>
                  <a:srgbClr val="800000"/>
                </a:solidFill>
                <a:latin typeface="Arial" charset="0"/>
              </a:rPr>
              <a:t>млн. рублей</a:t>
            </a:r>
          </a:p>
        </p:txBody>
      </p:sp>
      <p:sp>
        <p:nvSpPr>
          <p:cNvPr id="46218" name="AutoShape 138"/>
          <p:cNvSpPr>
            <a:spLocks noChangeArrowheads="1"/>
          </p:cNvSpPr>
          <p:nvPr/>
        </p:nvSpPr>
        <p:spPr bwMode="auto">
          <a:xfrm rot="10800000">
            <a:off x="1547813" y="1844675"/>
            <a:ext cx="1368425" cy="1284288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  <a:alpha val="82000"/>
            </a:schemeClr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</p:txBody>
      </p:sp>
      <p:sp>
        <p:nvSpPr>
          <p:cNvPr id="46219" name="AutoShape 139"/>
          <p:cNvSpPr>
            <a:spLocks noChangeArrowheads="1"/>
          </p:cNvSpPr>
          <p:nvPr/>
        </p:nvSpPr>
        <p:spPr bwMode="auto">
          <a:xfrm rot="10800000">
            <a:off x="6011863" y="1916113"/>
            <a:ext cx="1439862" cy="1225550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80FCF0">
              <a:alpha val="57000"/>
            </a:srgbClr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6220" name="AutoShape 140"/>
          <p:cNvSpPr>
            <a:spLocks noChangeArrowheads="1"/>
          </p:cNvSpPr>
          <p:nvPr/>
        </p:nvSpPr>
        <p:spPr bwMode="auto">
          <a:xfrm rot="10800000">
            <a:off x="3643313" y="4857750"/>
            <a:ext cx="1584325" cy="1225550"/>
          </a:xfrm>
          <a:custGeom>
            <a:avLst/>
            <a:gdLst>
              <a:gd name="G0" fmla="+- 6480 0 0"/>
              <a:gd name="G1" fmla="+- 8640 0 0"/>
              <a:gd name="G2" fmla="+- 6171 0 0"/>
              <a:gd name="G3" fmla="+- 21600 0 6480"/>
              <a:gd name="G4" fmla="+- 21600 0 8640"/>
              <a:gd name="G5" fmla="*/ G0 21600 G3"/>
              <a:gd name="G6" fmla="*/ G1 21600 G3"/>
              <a:gd name="G7" fmla="*/ G2 G3 21600"/>
              <a:gd name="G8" fmla="*/ 10800 21600 G3"/>
              <a:gd name="G9" fmla="*/ G4 21600 G3"/>
              <a:gd name="G10" fmla="+- 21600 0 G7"/>
              <a:gd name="G11" fmla="+- G5 0 G8"/>
              <a:gd name="G12" fmla="+- G6 0 G8"/>
              <a:gd name="G13" fmla="*/ G12 G7 G11"/>
              <a:gd name="G14" fmla="+- 21600 0 G13"/>
              <a:gd name="G15" fmla="+- G0 0 10800"/>
              <a:gd name="G16" fmla="+- G1 0 10800"/>
              <a:gd name="G17" fmla="*/ G2 G16 G15"/>
              <a:gd name="T0" fmla="*/ 10800 w 21600"/>
              <a:gd name="T1" fmla="*/ 0 h 21600"/>
              <a:gd name="T2" fmla="*/ 0 w 21600"/>
              <a:gd name="T3" fmla="*/ 15429 h 21600"/>
              <a:gd name="T4" fmla="*/ 10800 w 21600"/>
              <a:gd name="T5" fmla="*/ 18514 h 21600"/>
              <a:gd name="T6" fmla="*/ 21600 w 21600"/>
              <a:gd name="T7" fmla="*/ 1542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3 w 21600"/>
              <a:gd name="T13" fmla="*/ G6 h 21600"/>
              <a:gd name="T14" fmla="*/ G14 w 21600"/>
              <a:gd name="T15" fmla="*/ G9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rgbClr val="FFFF99"/>
          </a:solidFill>
          <a:ln w="9525">
            <a:solidFill>
              <a:srgbClr val="37441C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6221" name="AutoShape 141"/>
          <p:cNvSpPr>
            <a:spLocks noChangeArrowheads="1"/>
          </p:cNvSpPr>
          <p:nvPr/>
        </p:nvSpPr>
        <p:spPr bwMode="auto">
          <a:xfrm>
            <a:off x="0" y="1412875"/>
            <a:ext cx="1547813" cy="1511300"/>
          </a:xfrm>
          <a:prstGeom prst="flowChartAlternateProcess">
            <a:avLst/>
          </a:prstGeom>
          <a:solidFill>
            <a:schemeClr val="accent6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ДОХОДЫ</a:t>
            </a:r>
          </a:p>
          <a:p>
            <a:pPr algn="ctr"/>
            <a:endParaRPr lang="ru-RU" sz="12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hruti" pitchFamily="34" charset="0"/>
            </a:endParaRPr>
          </a:p>
          <a:p>
            <a:pPr algn="ctr"/>
            <a:r>
              <a:rPr lang="ru-RU" sz="2600" b="1"/>
              <a:t>440,2</a:t>
            </a:r>
          </a:p>
        </p:txBody>
      </p:sp>
      <p:sp>
        <p:nvSpPr>
          <p:cNvPr id="46222" name="AutoShape 142"/>
          <p:cNvSpPr>
            <a:spLocks noChangeArrowheads="1"/>
          </p:cNvSpPr>
          <p:nvPr/>
        </p:nvSpPr>
        <p:spPr bwMode="auto">
          <a:xfrm>
            <a:off x="2916238" y="1412875"/>
            <a:ext cx="1584325" cy="1584325"/>
          </a:xfrm>
          <a:prstGeom prst="flowChartAlternateProcess">
            <a:avLst/>
          </a:prstGeom>
          <a:solidFill>
            <a:schemeClr val="accent6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200" b="1">
              <a:latin typeface="Calibri" pitchFamily="34" charset="0"/>
            </a:endParaRPr>
          </a:p>
          <a:p>
            <a:pPr algn="ctr"/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РАСХОДЫ</a:t>
            </a:r>
          </a:p>
          <a:p>
            <a:pPr algn="ctr"/>
            <a:endParaRPr lang="ru-RU" sz="1400" b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/>
            <a:r>
              <a:rPr lang="ru-RU" sz="2600" b="1"/>
              <a:t>449,0</a:t>
            </a:r>
          </a:p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46223" name="AutoShape 143"/>
          <p:cNvSpPr>
            <a:spLocks noChangeArrowheads="1"/>
          </p:cNvSpPr>
          <p:nvPr/>
        </p:nvSpPr>
        <p:spPr bwMode="auto">
          <a:xfrm>
            <a:off x="684213" y="3141663"/>
            <a:ext cx="3095625" cy="503237"/>
          </a:xfrm>
          <a:prstGeom prst="flowChartAlternateProcess">
            <a:avLst/>
          </a:prstGeom>
          <a:solidFill>
            <a:schemeClr val="accent6"/>
          </a:solidFill>
          <a:ln w="952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дефицит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  </a:t>
            </a:r>
            <a:r>
              <a:rPr lang="ru-RU" sz="2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8,8</a:t>
            </a:r>
            <a:endParaRPr lang="ru-RU" sz="2400" b="1" dirty="0">
              <a:latin typeface="Arial" pitchFamily="34" charset="0"/>
            </a:endParaRPr>
          </a:p>
        </p:txBody>
      </p:sp>
      <p:sp>
        <p:nvSpPr>
          <p:cNvPr id="46224" name="AutoShape 144"/>
          <p:cNvSpPr>
            <a:spLocks noChangeArrowheads="1"/>
          </p:cNvSpPr>
          <p:nvPr/>
        </p:nvSpPr>
        <p:spPr bwMode="auto">
          <a:xfrm>
            <a:off x="4572000" y="1412875"/>
            <a:ext cx="1439863" cy="1584325"/>
          </a:xfrm>
          <a:prstGeom prst="flowChartAlternateProcess">
            <a:avLst/>
          </a:prstGeom>
          <a:solidFill>
            <a:srgbClr val="00FFFF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ДОХОДЫ</a:t>
            </a:r>
          </a:p>
          <a:p>
            <a:pPr algn="ctr">
              <a:defRPr/>
            </a:pPr>
            <a:endParaRPr lang="ru-RU" sz="16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600" b="1" dirty="0">
                <a:latin typeface="Arial" pitchFamily="34" charset="0"/>
              </a:rPr>
              <a:t>452,9</a:t>
            </a:r>
            <a:endParaRPr lang="ru-RU" sz="2600" b="1" dirty="0">
              <a:latin typeface="Arial" pitchFamily="34" charset="0"/>
            </a:endParaRPr>
          </a:p>
        </p:txBody>
      </p:sp>
      <p:sp>
        <p:nvSpPr>
          <p:cNvPr id="46225" name="AutoShape 145"/>
          <p:cNvSpPr>
            <a:spLocks noChangeArrowheads="1"/>
          </p:cNvSpPr>
          <p:nvPr/>
        </p:nvSpPr>
        <p:spPr bwMode="auto">
          <a:xfrm>
            <a:off x="7451725" y="1557338"/>
            <a:ext cx="1512888" cy="1511300"/>
          </a:xfrm>
          <a:prstGeom prst="flowChartAlternateProcess">
            <a:avLst/>
          </a:prstGeom>
          <a:solidFill>
            <a:srgbClr val="00FFFF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РАСХОДЫ</a:t>
            </a:r>
          </a:p>
          <a:p>
            <a:pPr algn="ctr">
              <a:defRPr/>
            </a:pPr>
            <a:endParaRPr lang="ru-RU" sz="1600" b="1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>
              <a:defRPr/>
            </a:pPr>
            <a:r>
              <a:rPr lang="ru-RU" sz="2600" b="1" dirty="0">
                <a:latin typeface="Arial" pitchFamily="34" charset="0"/>
              </a:rPr>
              <a:t>453,0</a:t>
            </a:r>
            <a:endParaRPr lang="ru-RU" sz="2600" b="1" dirty="0">
              <a:latin typeface="Arial" pitchFamily="34" charset="0"/>
            </a:endParaRPr>
          </a:p>
        </p:txBody>
      </p:sp>
      <p:sp>
        <p:nvSpPr>
          <p:cNvPr id="46226" name="AutoShape 146"/>
          <p:cNvSpPr>
            <a:spLocks noChangeArrowheads="1"/>
          </p:cNvSpPr>
          <p:nvPr/>
        </p:nvSpPr>
        <p:spPr bwMode="auto">
          <a:xfrm>
            <a:off x="5219700" y="3141663"/>
            <a:ext cx="3240088" cy="501650"/>
          </a:xfrm>
          <a:prstGeom prst="flowChartAlternateProcess">
            <a:avLst/>
          </a:prstGeom>
          <a:solidFill>
            <a:srgbClr val="00FFFF"/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дефицит  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0,1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 </a:t>
            </a:r>
          </a:p>
        </p:txBody>
      </p:sp>
      <p:sp>
        <p:nvSpPr>
          <p:cNvPr id="46227" name="AutoShape 147"/>
          <p:cNvSpPr>
            <a:spLocks noChangeArrowheads="1"/>
          </p:cNvSpPr>
          <p:nvPr/>
        </p:nvSpPr>
        <p:spPr bwMode="auto">
          <a:xfrm>
            <a:off x="5214938" y="4429125"/>
            <a:ext cx="1584325" cy="1584325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rgbClr val="37441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РАСХОДЫ</a:t>
            </a:r>
          </a:p>
          <a:p>
            <a:pPr algn="ctr">
              <a:defRPr/>
            </a:pPr>
            <a:endParaRPr lang="ru-RU" sz="2000" b="1" dirty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600" b="1" dirty="0">
                <a:latin typeface="Arial" pitchFamily="34" charset="0"/>
              </a:rPr>
              <a:t>457,8</a:t>
            </a:r>
            <a:endParaRPr lang="ru-RU" sz="2600" b="1" dirty="0">
              <a:latin typeface="Arial" pitchFamily="34" charset="0"/>
            </a:endParaRPr>
          </a:p>
        </p:txBody>
      </p:sp>
      <p:sp>
        <p:nvSpPr>
          <p:cNvPr id="46228" name="AutoShape 148"/>
          <p:cNvSpPr>
            <a:spLocks noChangeArrowheads="1"/>
          </p:cNvSpPr>
          <p:nvPr/>
        </p:nvSpPr>
        <p:spPr bwMode="auto">
          <a:xfrm>
            <a:off x="2000250" y="4429125"/>
            <a:ext cx="1584325" cy="1511300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rgbClr val="37441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ДОХОДЫ</a:t>
            </a:r>
          </a:p>
          <a:p>
            <a:pPr algn="ctr">
              <a:defRPr/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  <a:p>
            <a:pPr algn="ctr">
              <a:defRPr/>
            </a:pPr>
            <a:r>
              <a:rPr lang="ru-RU" sz="2600" b="1" dirty="0">
                <a:latin typeface="Arial" pitchFamily="34" charset="0"/>
              </a:rPr>
              <a:t>457,7</a:t>
            </a:r>
            <a:endParaRPr lang="ru-RU" sz="2600" b="1" dirty="0">
              <a:latin typeface="Arial" pitchFamily="34" charset="0"/>
            </a:endParaRPr>
          </a:p>
          <a:p>
            <a:pPr algn="ctr">
              <a:defRPr/>
            </a:pPr>
            <a:endParaRPr lang="ru-RU" sz="2800" b="1" dirty="0">
              <a:solidFill>
                <a:srgbClr val="003300"/>
              </a:solidFill>
              <a:latin typeface="Calibri" pitchFamily="34" charset="0"/>
            </a:endParaRPr>
          </a:p>
        </p:txBody>
      </p:sp>
      <p:sp>
        <p:nvSpPr>
          <p:cNvPr id="46229" name="AutoShape 149"/>
          <p:cNvSpPr>
            <a:spLocks noChangeArrowheads="1"/>
          </p:cNvSpPr>
          <p:nvPr/>
        </p:nvSpPr>
        <p:spPr bwMode="auto">
          <a:xfrm>
            <a:off x="2857500" y="6143625"/>
            <a:ext cx="3313113" cy="503238"/>
          </a:xfrm>
          <a:prstGeom prst="flowChartAlternateProcess">
            <a:avLst/>
          </a:prstGeom>
          <a:solidFill>
            <a:srgbClr val="FFFF00"/>
          </a:solidFill>
          <a:ln w="9525">
            <a:solidFill>
              <a:srgbClr val="37441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дефицит   </a:t>
            </a:r>
            <a:r>
              <a:rPr lang="ru-RU" sz="2400" b="1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0,1</a:t>
            </a:r>
          </a:p>
        </p:txBody>
      </p:sp>
      <p:sp>
        <p:nvSpPr>
          <p:cNvPr id="46230" name="Rectangle 150"/>
          <p:cNvSpPr>
            <a:spLocks noChangeArrowheads="1"/>
          </p:cNvSpPr>
          <p:nvPr/>
        </p:nvSpPr>
        <p:spPr bwMode="auto">
          <a:xfrm rot="10800000" flipV="1">
            <a:off x="1619250" y="981075"/>
            <a:ext cx="13033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2015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год</a:t>
            </a:r>
          </a:p>
        </p:txBody>
      </p:sp>
      <p:sp>
        <p:nvSpPr>
          <p:cNvPr id="46231" name="Rectangle 151"/>
          <p:cNvSpPr>
            <a:spLocks noChangeArrowheads="1"/>
          </p:cNvSpPr>
          <p:nvPr/>
        </p:nvSpPr>
        <p:spPr bwMode="auto">
          <a:xfrm rot="10800000" flipV="1">
            <a:off x="6156325" y="1035050"/>
            <a:ext cx="129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2016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год</a:t>
            </a:r>
          </a:p>
        </p:txBody>
      </p:sp>
      <p:sp>
        <p:nvSpPr>
          <p:cNvPr id="46232" name="Rectangle 152"/>
          <p:cNvSpPr>
            <a:spLocks noChangeArrowheads="1"/>
          </p:cNvSpPr>
          <p:nvPr/>
        </p:nvSpPr>
        <p:spPr bwMode="auto">
          <a:xfrm rot="10800000" flipV="1">
            <a:off x="3851275" y="3860800"/>
            <a:ext cx="115411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2017</a:t>
            </a:r>
            <a:endParaRPr lang="ru-RU" sz="2800" b="1" dirty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</a:rPr>
              <a:t>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5"/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70643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Динамика основных параметров  по доходам районного бюджета, </a:t>
            </a:r>
            <a:r>
              <a:rPr lang="ru-RU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млн.рублей</a:t>
            </a:r>
          </a:p>
        </p:txBody>
      </p:sp>
      <p:graphicFrame>
        <p:nvGraphicFramePr>
          <p:cNvPr id="11327" name="Group 63"/>
          <p:cNvGraphicFramePr>
            <a:graphicFrameLocks noGrp="1"/>
          </p:cNvGraphicFramePr>
          <p:nvPr/>
        </p:nvGraphicFramePr>
        <p:xfrm>
          <a:off x="250825" y="1214438"/>
          <a:ext cx="8712200" cy="5157788"/>
        </p:xfrm>
        <a:graphic>
          <a:graphicData uri="http://schemas.openxmlformats.org/drawingml/2006/table">
            <a:tbl>
              <a:tblPr/>
              <a:tblGrid>
                <a:gridCol w="2303463"/>
                <a:gridCol w="1225550"/>
                <a:gridCol w="1147762"/>
                <a:gridCol w="796925"/>
                <a:gridCol w="1182688"/>
                <a:gridCol w="1112837"/>
                <a:gridCol w="942975"/>
              </a:tblGrid>
              <a:tr h="9842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Наименование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2014 год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(уточнен-ный план)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2015 год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2015 к 2014 (%)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2016 год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2017 год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 2017 к 2014 (%)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9842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ДОХОДЫ   всего, в том числе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525,5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440,2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84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452,9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457,7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87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Налоговые доходы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81,4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23,7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25,5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27,7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34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Неналоговые доходы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3,2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152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3,2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157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Собственные доходы 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83,5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26,9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28,7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31,0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37,1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10800000" scaled="1"/>
                    </a:gradFill>
                  </a:tcPr>
                </a:tc>
              </a:tr>
              <a:tr h="7572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Безвозмездные поступления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442,0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413,3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94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424,2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426,7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97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F59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Динамика налоговых и неналоговых доходов Идринского района за 2013-2017 г</a:t>
            </a:r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>
            <p:ph idx="4294967295"/>
          </p:nvPr>
        </p:nvGraphicFramePr>
        <p:xfrm>
          <a:off x="465138" y="1600200"/>
          <a:ext cx="8212137" cy="4524375"/>
        </p:xfrm>
        <a:graphic>
          <a:graphicData uri="http://schemas.openxmlformats.org/presentationml/2006/ole">
            <p:oleObj spid="_x0000_s1026" name="Диаграмма" r:id="rId3" imgW="8229600" imgH="453399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Содержимое 10"/>
          <p:cNvGraphicFramePr>
            <a:graphicFrameLocks noGrp="1"/>
          </p:cNvGraphicFramePr>
          <p:nvPr>
            <p:ph sz="quarter" idx="1"/>
          </p:nvPr>
        </p:nvGraphicFramePr>
        <p:xfrm>
          <a:off x="285750" y="642938"/>
          <a:ext cx="8650288" cy="5943600"/>
        </p:xfrm>
        <a:graphic>
          <a:graphicData uri="http://schemas.openxmlformats.org/presentationml/2006/ole">
            <p:oleObj spid="_x0000_s2050" name="Диаграмма" r:id="rId3" imgW="8772570" imgH="6029325" progId="Excel.Chart.8">
              <p:embed/>
            </p:oleObj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107504" y="908720"/>
          <a:ext cx="6096000" cy="1815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Заголовок 1"/>
          <p:cNvSpPr txBox="1">
            <a:spLocks/>
          </p:cNvSpPr>
          <p:nvPr/>
        </p:nvSpPr>
        <p:spPr>
          <a:xfrm>
            <a:off x="395288" y="0"/>
            <a:ext cx="8229600" cy="83661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solidFill>
                  <a:srgbClr val="800000"/>
                </a:solidFill>
                <a:ea typeface="+mj-ea"/>
                <a:cs typeface="+mj-cs"/>
              </a:rPr>
              <a:t>Динамика </a:t>
            </a:r>
            <a:r>
              <a:rPr lang="ru-RU" sz="2400" b="1" dirty="0">
                <a:solidFill>
                  <a:srgbClr val="800000"/>
                </a:solidFill>
                <a:ea typeface="+mj-ea"/>
                <a:cs typeface="+mj-cs"/>
              </a:rPr>
              <a:t>НДФЛ</a:t>
            </a:r>
            <a:r>
              <a:rPr lang="ru-RU" sz="2400" b="1" dirty="0">
                <a:solidFill>
                  <a:srgbClr val="800000"/>
                </a:solidFill>
                <a:ea typeface="+mj-ea"/>
                <a:cs typeface="+mj-cs"/>
              </a:rPr>
              <a:t>, </a:t>
            </a:r>
            <a:r>
              <a:rPr lang="ru-RU" b="1" dirty="0">
                <a:solidFill>
                  <a:srgbClr val="800000"/>
                </a:solidFill>
                <a:ea typeface="+mj-ea"/>
                <a:cs typeface="+mj-cs"/>
              </a:rPr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anchorCtr="1"/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Условия формирования бюджета Идринского района на 2015 год.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229600" cy="4900613"/>
          </a:xfrm>
        </p:spPr>
        <p:txBody>
          <a:bodyPr/>
          <a:lstStyle/>
          <a:p>
            <a:pPr marL="609600" indent="-609600"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оплата труда работников муниципальных учреждений, денежное содержания муниципальных служащих без индексации с 1 октября 2015 года на 5,0 %</a:t>
            </a:r>
          </a:p>
          <a:p>
            <a:pPr marL="609600" indent="-609600"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индексация расходов на коммунальные услуги для бюджетных учреждений составит: с 1 января 2015 года – 6,2%, </a:t>
            </a:r>
          </a:p>
          <a:p>
            <a:pPr marL="609600" indent="-609600" eaLnBrk="1" hangingPunct="1"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приостановка индексации прочих расходов.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7569</TotalTime>
  <Words>1644</Words>
  <Application>Microsoft Office PowerPoint</Application>
  <PresentationFormat>Экран (4:3)</PresentationFormat>
  <Paragraphs>398</Paragraphs>
  <Slides>27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37" baseType="lpstr">
      <vt:lpstr>Arial</vt:lpstr>
      <vt:lpstr>Calibri</vt:lpstr>
      <vt:lpstr>Times New Roman</vt:lpstr>
      <vt:lpstr>Tahoma</vt:lpstr>
      <vt:lpstr>Wingdings</vt:lpstr>
      <vt:lpstr>Arial Black</vt:lpstr>
      <vt:lpstr>Shruti</vt:lpstr>
      <vt:lpstr>Тема Office</vt:lpstr>
      <vt:lpstr>Диаграмма Microsoft Graph</vt:lpstr>
      <vt:lpstr>Диаграмма Microsoft Office Excel</vt:lpstr>
      <vt:lpstr>Слайд 1</vt:lpstr>
      <vt:lpstr>Основы составления районного бюджета на 2015 год и плановый период 2016-2017 годов</vt:lpstr>
      <vt:lpstr>Основные стратегические приоритеты бюджетной политики на 2015-2017 годы</vt:lpstr>
      <vt:lpstr>Слайд 4</vt:lpstr>
      <vt:lpstr>Основные параметры районного бюджета, млн. рублей</vt:lpstr>
      <vt:lpstr>Динамика основных параметров  по доходам районного бюджета, млн.рублей</vt:lpstr>
      <vt:lpstr>Динамика налоговых и неналоговых доходов Идринского района за 2013-2017 г</vt:lpstr>
      <vt:lpstr>Слайд 8</vt:lpstr>
      <vt:lpstr>Условия формирования бюджета Идринского района на 2015 год.</vt:lpstr>
      <vt:lpstr>Слайд 10</vt:lpstr>
      <vt:lpstr>Муниципальная программа Идринского района "Создание условий для развития образования"</vt:lpstr>
      <vt:lpstr>Муниципальная программа "Система социальной защиты населения Идринского района"</vt:lpstr>
      <vt:lpstr>Муниципальная программа "Система социальной защиты населения Идринского района"</vt:lpstr>
      <vt:lpstr>Муниципальная программа Идринского района "Обеспечение жизнедеятельности территории Идринского района"</vt:lpstr>
      <vt:lpstr>Муниципальная программа "Создание условий для развития культуры" </vt:lpstr>
      <vt:lpstr>Муниципальная программа "Создание условий для развития культуры" </vt:lpstr>
      <vt:lpstr>Муниципальная программа "Создание условий для развития физической культуры и спорта" </vt:lpstr>
      <vt:lpstr>Муниципальная программа " Молодежь Идринского района"</vt:lpstr>
      <vt:lpstr>Муниципальная программа " Молодежь Идринского района"</vt:lpstr>
      <vt:lpstr>Муниципальная программа "Содействие в развитии и поддержка малого и среднего предпринимательства на территории Идринского района"</vt:lpstr>
      <vt:lpstr>Муниципальная программа "Создание условий для развития сельского хозяйства и регулирования рынков сельскохозяйственной продукции"</vt:lpstr>
      <vt:lpstr>Муниципальная программа "Создание условий для развития сельского хозяйства и регулирования рынков сельскохозяйственной продукции"</vt:lpstr>
      <vt:lpstr>Муниципальная программа Идринского района  "Управление муниципальными финансами Идринского района"</vt:lpstr>
      <vt:lpstr>Муниципальная программа Идринского района  "Управление муниципальными финансами Идринского района"</vt:lpstr>
      <vt:lpstr>Динамика средств на выравнивание бюджетной обеспеченности поселений, млн.рублей</vt:lpstr>
      <vt:lpstr>Динамика расходов районного бюджета в 2014-2015 гг. в разрезе отраслей.</vt:lpstr>
      <vt:lpstr>Первоочередная задача ОМСУ на 2015 год</vt:lpstr>
    </vt:vector>
  </TitlesOfParts>
  <Company>Департамент финансов Кировской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patrusheva</dc:creator>
  <cp:lastModifiedBy>Admin</cp:lastModifiedBy>
  <cp:revision>779</cp:revision>
  <dcterms:created xsi:type="dcterms:W3CDTF">2011-09-27T06:55:36Z</dcterms:created>
  <dcterms:modified xsi:type="dcterms:W3CDTF">2015-02-17T02:43:52Z</dcterms:modified>
</cp:coreProperties>
</file>